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Public Sans Bold" charset="1" panose="00000000000000000000"/>
      <p:regular r:id="rId41"/>
    </p:embeddedFont>
    <p:embeddedFont>
      <p:font typeface="Brick Sans" charset="1" panose="00000000000000000000"/>
      <p:regular r:id="rId42"/>
    </p:embeddedFont>
    <p:embeddedFont>
      <p:font typeface="Public Sans" charset="1" panose="00000000000000000000"/>
      <p:regular r:id="rId43"/>
    </p:embeddedFont>
    <p:embeddedFont>
      <p:font typeface="Public Sans Heavy" charset="1" panose="00000000000000000000"/>
      <p:regular r:id="rId44"/>
    </p:embeddedFont>
    <p:embeddedFont>
      <p:font typeface="Canva Sans Bold" charset="1" panose="020B0803030501040103"/>
      <p:regular r:id="rId45"/>
    </p:embeddedFont>
    <p:embeddedFont>
      <p:font typeface="Canva Sans" charset="1" panose="020B0503030501040103"/>
      <p:regular r:id="rId46"/>
    </p:embeddedFont>
    <p:embeddedFont>
      <p:font typeface="Canva Sans Bold Italics" charset="1" panose="020B0803030501040103"/>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https://www.canva.com/design/DAG1lNo9VK4/3qndFdiZRhqUW-kUiT4KIA/edit"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embeddings/oleObject1.bin" Type="http://schemas.openxmlformats.org/officeDocument/2006/relationships/oleObjec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https://eurradiolexp.springeropen.com/articles/10.1186/s41747-018-0061-6?utm_source=chatgpt.com" TargetMode="External" Type="http://schemas.openxmlformats.org/officeDocument/2006/relationships/hyperlink"/><Relationship Id="rId3" Target="https://link.springer.com/article/10.1007/s12553-025-00970-y?utm_source=chatgpt.com" TargetMode="External" Type="http://schemas.openxmlformats.org/officeDocument/2006/relationships/hyperlink"/><Relationship Id="rId4" Target="https://www.sciencedirect.com/science/article/pii/S0720048X24000573?utm_source=chatgpt.com" TargetMode="External" Type="http://schemas.openxmlformats.org/officeDocument/2006/relationships/hyperlink"/><Relationship Id="rId5" Target="https://www.nature.com/articles/s44401-025-00023-6?utm_source=chatgpt.com" TargetMode="External" Type="http://schemas.openxmlformats.org/officeDocument/2006/relationships/hyperlink"/><Relationship Id="rId6" Target="https://arxiv.org/abs/2205.00629?utm_source=chatgpt.com" TargetMode="External" Type="http://schemas.openxmlformats.org/officeDocument/2006/relationships/hyperlink"/><Relationship Id="rId7" Target="https://huggingface.co/docs/transformers/en/model_doc/clip" TargetMode="External" Type="http://schemas.openxmlformats.org/officeDocument/2006/relationships/hyperlink"/></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48.png" Type="http://schemas.openxmlformats.org/officeDocument/2006/relationships/image"/><Relationship Id="rId15" Target="../media/image49.svg" Type="http://schemas.openxmlformats.org/officeDocument/2006/relationships/image"/><Relationship Id="rId16" Target="../media/image17.png" Type="http://schemas.openxmlformats.org/officeDocument/2006/relationships/image"/><Relationship Id="rId17" Target="../media/image18.svg" Type="http://schemas.openxmlformats.org/officeDocument/2006/relationships/image"/><Relationship Id="rId18" Target="../media/image13.png" Type="http://schemas.openxmlformats.org/officeDocument/2006/relationships/image"/><Relationship Id="rId19" Target="../media/image14.svg" Type="http://schemas.openxmlformats.org/officeDocument/2006/relationships/image"/><Relationship Id="rId2" Target="../media/image1.png" Type="http://schemas.openxmlformats.org/officeDocument/2006/relationships/image"/><Relationship Id="rId20" Target="../media/image15.png" Type="http://schemas.openxmlformats.org/officeDocument/2006/relationships/image"/><Relationship Id="rId21" Target="../media/image16.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2894" y="1049600"/>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3077">
            <a:off x="2065552" y="-203162"/>
            <a:ext cx="1769402" cy="2463725"/>
          </a:xfrm>
          <a:custGeom>
            <a:avLst/>
            <a:gdLst/>
            <a:ahLst/>
            <a:cxnLst/>
            <a:rect r="r" b="b" t="t" l="l"/>
            <a:pathLst>
              <a:path h="2463725" w="1769402">
                <a:moveTo>
                  <a:pt x="0" y="0"/>
                </a:moveTo>
                <a:lnTo>
                  <a:pt x="1769402" y="0"/>
                </a:lnTo>
                <a:lnTo>
                  <a:pt x="1769402" y="2463724"/>
                </a:lnTo>
                <a:lnTo>
                  <a:pt x="0" y="2463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61636" y="10405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55077">
            <a:off x="14265134" y="-162966"/>
            <a:ext cx="2066999" cy="2383332"/>
          </a:xfrm>
          <a:custGeom>
            <a:avLst/>
            <a:gdLst/>
            <a:ahLst/>
            <a:cxnLst/>
            <a:rect r="r" b="b" t="t" l="l"/>
            <a:pathLst>
              <a:path h="2383332" w="2066999">
                <a:moveTo>
                  <a:pt x="0" y="0"/>
                </a:moveTo>
                <a:lnTo>
                  <a:pt x="2066999" y="0"/>
                </a:lnTo>
                <a:lnTo>
                  <a:pt x="2066999" y="2383332"/>
                </a:lnTo>
                <a:lnTo>
                  <a:pt x="0" y="2383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028700" y="603503"/>
            <a:ext cx="16230600" cy="4190887"/>
            <a:chOff x="0" y="0"/>
            <a:chExt cx="1477365" cy="381469"/>
          </a:xfrm>
        </p:grpSpPr>
        <p:sp>
          <p:nvSpPr>
            <p:cNvPr name="Freeform 7" id="7"/>
            <p:cNvSpPr/>
            <p:nvPr/>
          </p:nvSpPr>
          <p:spPr>
            <a:xfrm flipH="false" flipV="false" rot="0">
              <a:off x="0" y="0"/>
              <a:ext cx="1477365" cy="381469"/>
            </a:xfrm>
            <a:custGeom>
              <a:avLst/>
              <a:gdLst/>
              <a:ahLst/>
              <a:cxnLst/>
              <a:rect r="r" b="b" t="t" l="l"/>
              <a:pathLst>
                <a:path h="381469" w="1477365">
                  <a:moveTo>
                    <a:pt x="1274165" y="0"/>
                  </a:moveTo>
                  <a:cubicBezTo>
                    <a:pt x="1386389" y="0"/>
                    <a:pt x="1477365" y="85395"/>
                    <a:pt x="1477365" y="190734"/>
                  </a:cubicBezTo>
                  <a:cubicBezTo>
                    <a:pt x="1477365" y="296074"/>
                    <a:pt x="1386389" y="381469"/>
                    <a:pt x="1274165" y="381469"/>
                  </a:cubicBezTo>
                  <a:lnTo>
                    <a:pt x="203200" y="381469"/>
                  </a:lnTo>
                  <a:cubicBezTo>
                    <a:pt x="90976" y="381469"/>
                    <a:pt x="0" y="296074"/>
                    <a:pt x="0" y="190734"/>
                  </a:cubicBezTo>
                  <a:cubicBezTo>
                    <a:pt x="0" y="85395"/>
                    <a:pt x="90976" y="0"/>
                    <a:pt x="203200" y="0"/>
                  </a:cubicBezTo>
                  <a:close/>
                </a:path>
              </a:pathLst>
            </a:custGeom>
            <a:solidFill>
              <a:srgbClr val="E9EAF6"/>
            </a:solidFill>
          </p:spPr>
        </p:sp>
        <p:sp>
          <p:nvSpPr>
            <p:cNvPr name="TextBox 8" id="8"/>
            <p:cNvSpPr txBox="true"/>
            <p:nvPr/>
          </p:nvSpPr>
          <p:spPr>
            <a:xfrm>
              <a:off x="0" y="-38100"/>
              <a:ext cx="1477365" cy="41956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432945" y="5542054"/>
            <a:ext cx="5018594" cy="5403600"/>
          </a:xfrm>
          <a:custGeom>
            <a:avLst/>
            <a:gdLst/>
            <a:ahLst/>
            <a:cxnLst/>
            <a:rect r="r" b="b" t="t" l="l"/>
            <a:pathLst>
              <a:path h="5403600" w="5018594">
                <a:moveTo>
                  <a:pt x="0" y="0"/>
                </a:moveTo>
                <a:lnTo>
                  <a:pt x="5018594" y="0"/>
                </a:lnTo>
                <a:lnTo>
                  <a:pt x="5018594" y="5403600"/>
                </a:lnTo>
                <a:lnTo>
                  <a:pt x="0" y="5403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639554" y="5542054"/>
            <a:ext cx="3814457" cy="5060639"/>
          </a:xfrm>
          <a:custGeom>
            <a:avLst/>
            <a:gdLst/>
            <a:ahLst/>
            <a:cxnLst/>
            <a:rect r="r" b="b" t="t" l="l"/>
            <a:pathLst>
              <a:path h="5060639" w="3814457">
                <a:moveTo>
                  <a:pt x="0" y="0"/>
                </a:moveTo>
                <a:lnTo>
                  <a:pt x="3814457" y="0"/>
                </a:lnTo>
                <a:lnTo>
                  <a:pt x="3814457" y="5060640"/>
                </a:lnTo>
                <a:lnTo>
                  <a:pt x="0" y="50606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644433" y="5542054"/>
            <a:ext cx="4031635" cy="5229715"/>
          </a:xfrm>
          <a:custGeom>
            <a:avLst/>
            <a:gdLst/>
            <a:ahLst/>
            <a:cxnLst/>
            <a:rect r="r" b="b" t="t" l="l"/>
            <a:pathLst>
              <a:path h="5229715" w="4031635">
                <a:moveTo>
                  <a:pt x="0" y="0"/>
                </a:moveTo>
                <a:lnTo>
                  <a:pt x="4031635" y="0"/>
                </a:lnTo>
                <a:lnTo>
                  <a:pt x="4031635" y="5229715"/>
                </a:lnTo>
                <a:lnTo>
                  <a:pt x="0" y="52297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2635147" y="5372979"/>
            <a:ext cx="3123355" cy="5205592"/>
          </a:xfrm>
          <a:custGeom>
            <a:avLst/>
            <a:gdLst/>
            <a:ahLst/>
            <a:cxnLst/>
            <a:rect r="r" b="b" t="t" l="l"/>
            <a:pathLst>
              <a:path h="5205592" w="3123355">
                <a:moveTo>
                  <a:pt x="0" y="0"/>
                </a:moveTo>
                <a:lnTo>
                  <a:pt x="3123356" y="0"/>
                </a:lnTo>
                <a:lnTo>
                  <a:pt x="3123356" y="5205592"/>
                </a:lnTo>
                <a:lnTo>
                  <a:pt x="0" y="52055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5500207">
            <a:off x="3412617" y="353163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4" id="14"/>
          <p:cNvGrpSpPr/>
          <p:nvPr/>
        </p:nvGrpSpPr>
        <p:grpSpPr>
          <a:xfrm rot="0">
            <a:off x="5721748" y="258861"/>
            <a:ext cx="7040819" cy="939006"/>
            <a:chOff x="0" y="0"/>
            <a:chExt cx="2860316" cy="381469"/>
          </a:xfrm>
        </p:grpSpPr>
        <p:sp>
          <p:nvSpPr>
            <p:cNvPr name="Freeform 15" id="15"/>
            <p:cNvSpPr/>
            <p:nvPr/>
          </p:nvSpPr>
          <p:spPr>
            <a:xfrm flipH="false" flipV="false" rot="0">
              <a:off x="0" y="0"/>
              <a:ext cx="2860316" cy="381469"/>
            </a:xfrm>
            <a:custGeom>
              <a:avLst/>
              <a:gdLst/>
              <a:ahLst/>
              <a:cxnLst/>
              <a:rect r="r" b="b" t="t" l="l"/>
              <a:pathLst>
                <a:path h="381469" w="2860316">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name="TextBox 16" id="16"/>
            <p:cNvSpPr txBox="true"/>
            <p:nvPr/>
          </p:nvSpPr>
          <p:spPr>
            <a:xfrm>
              <a:off x="0" y="-38100"/>
              <a:ext cx="2860316" cy="419569"/>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true" flipV="false" rot="-5500207">
            <a:off x="13302578" y="3654686"/>
            <a:ext cx="1402006" cy="1402006"/>
          </a:xfrm>
          <a:custGeom>
            <a:avLst/>
            <a:gdLst/>
            <a:ahLst/>
            <a:cxnLst/>
            <a:rect r="r" b="b" t="t" l="l"/>
            <a:pathLst>
              <a:path h="1402006" w="1402006">
                <a:moveTo>
                  <a:pt x="1402006" y="0"/>
                </a:moveTo>
                <a:lnTo>
                  <a:pt x="0" y="0"/>
                </a:lnTo>
                <a:lnTo>
                  <a:pt x="0" y="1402006"/>
                </a:lnTo>
                <a:lnTo>
                  <a:pt x="1402006" y="1402006"/>
                </a:lnTo>
                <a:lnTo>
                  <a:pt x="1402006"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8" id="18"/>
          <p:cNvSpPr txBox="true"/>
          <p:nvPr/>
        </p:nvSpPr>
        <p:spPr>
          <a:xfrm rot="0">
            <a:off x="6078906" y="395624"/>
            <a:ext cx="6235667" cy="533400"/>
          </a:xfrm>
          <a:prstGeom prst="rect">
            <a:avLst/>
          </a:prstGeom>
        </p:spPr>
        <p:txBody>
          <a:bodyPr anchor="t" rtlCol="false" tIns="0" lIns="0" bIns="0" rIns="0">
            <a:spAutoFit/>
          </a:bodyPr>
          <a:lstStyle/>
          <a:p>
            <a:pPr algn="ctr">
              <a:lnSpc>
                <a:spcPts val="4200"/>
              </a:lnSpc>
            </a:pPr>
            <a:r>
              <a:rPr lang="en-US" sz="3000" b="true">
                <a:solidFill>
                  <a:srgbClr val="222366"/>
                </a:solidFill>
                <a:latin typeface="Public Sans Bold"/>
                <a:ea typeface="Public Sans Bold"/>
                <a:cs typeface="Public Sans Bold"/>
                <a:sym typeface="Public Sans Bold"/>
              </a:rPr>
              <a:t>CM-GROUP 8</a:t>
            </a:r>
          </a:p>
        </p:txBody>
      </p:sp>
      <p:sp>
        <p:nvSpPr>
          <p:cNvPr name="TextBox 19" id="19"/>
          <p:cNvSpPr txBox="true"/>
          <p:nvPr/>
        </p:nvSpPr>
        <p:spPr>
          <a:xfrm rot="0">
            <a:off x="1483684" y="1531412"/>
            <a:ext cx="14397010" cy="2435859"/>
          </a:xfrm>
          <a:prstGeom prst="rect">
            <a:avLst/>
          </a:prstGeom>
        </p:spPr>
        <p:txBody>
          <a:bodyPr anchor="t" rtlCol="false" tIns="0" lIns="0" bIns="0" rIns="0">
            <a:spAutoFit/>
          </a:bodyPr>
          <a:lstStyle/>
          <a:p>
            <a:pPr algn="ctr">
              <a:lnSpc>
                <a:spcPts val="6440"/>
              </a:lnSpc>
            </a:pPr>
            <a:r>
              <a:rPr lang="en-US" sz="4600">
                <a:solidFill>
                  <a:srgbClr val="222366"/>
                </a:solidFill>
                <a:latin typeface="Brick Sans"/>
                <a:ea typeface="Brick Sans"/>
                <a:cs typeface="Brick Sans"/>
                <a:sym typeface="Brick Sans"/>
              </a:rPr>
              <a:t>AI-Powered Radiology Assistant with CLIP Fine-Tuning, Contextual Chatbot, and FHIR Interoperability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grpSp>
        <p:nvGrpSpPr>
          <p:cNvPr name="Group 2" id="2"/>
          <p:cNvGrpSpPr/>
          <p:nvPr/>
        </p:nvGrpSpPr>
        <p:grpSpPr>
          <a:xfrm rot="0">
            <a:off x="7927836" y="3865672"/>
            <a:ext cx="7484204" cy="5612038"/>
            <a:chOff x="0" y="0"/>
            <a:chExt cx="1971148" cy="1478068"/>
          </a:xfrm>
        </p:grpSpPr>
        <p:sp>
          <p:nvSpPr>
            <p:cNvPr name="Freeform 3" id="3"/>
            <p:cNvSpPr/>
            <p:nvPr/>
          </p:nvSpPr>
          <p:spPr>
            <a:xfrm flipH="false" flipV="false" rot="0">
              <a:off x="0" y="0"/>
              <a:ext cx="1971148" cy="1478068"/>
            </a:xfrm>
            <a:custGeom>
              <a:avLst/>
              <a:gdLst/>
              <a:ahLst/>
              <a:cxnLst/>
              <a:rect r="r" b="b" t="t" l="l"/>
              <a:pathLst>
                <a:path h="1478068" w="1971148">
                  <a:moveTo>
                    <a:pt x="0" y="0"/>
                  </a:moveTo>
                  <a:lnTo>
                    <a:pt x="1971148" y="0"/>
                  </a:lnTo>
                  <a:lnTo>
                    <a:pt x="1971148" y="1478068"/>
                  </a:lnTo>
                  <a:lnTo>
                    <a:pt x="0" y="1478068"/>
                  </a:lnTo>
                  <a:close/>
                </a:path>
              </a:pathLst>
            </a:custGeom>
            <a:solidFill>
              <a:srgbClr val="09037A">
                <a:alpha val="45882"/>
              </a:srgbClr>
            </a:solidFill>
          </p:spPr>
        </p:sp>
        <p:sp>
          <p:nvSpPr>
            <p:cNvPr name="TextBox 4" id="4"/>
            <p:cNvSpPr txBox="true"/>
            <p:nvPr/>
          </p:nvSpPr>
          <p:spPr>
            <a:xfrm>
              <a:off x="0" y="-38100"/>
              <a:ext cx="1971148" cy="1516168"/>
            </a:xfrm>
            <a:prstGeom prst="rect">
              <a:avLst/>
            </a:prstGeom>
          </p:spPr>
          <p:txBody>
            <a:bodyPr anchor="ctr" rtlCol="false" tIns="50800" lIns="50800" bIns="50800" rIns="50800"/>
            <a:lstStyle/>
            <a:p>
              <a:pPr algn="l" marL="410209" indent="-205105" lvl="1">
                <a:lnSpc>
                  <a:spcPts val="2659"/>
                </a:lnSpc>
                <a:buAutoNum type="arabicPeriod" startAt="1"/>
              </a:pPr>
            </a:p>
          </p:txBody>
        </p:sp>
      </p:grpSp>
      <p:grpSp>
        <p:nvGrpSpPr>
          <p:cNvPr name="Group 5" id="5"/>
          <p:cNvGrpSpPr/>
          <p:nvPr/>
        </p:nvGrpSpPr>
        <p:grpSpPr>
          <a:xfrm rot="0">
            <a:off x="2255720" y="1848737"/>
            <a:ext cx="7484204" cy="5612038"/>
            <a:chOff x="0" y="0"/>
            <a:chExt cx="1971148" cy="1478068"/>
          </a:xfrm>
        </p:grpSpPr>
        <p:sp>
          <p:nvSpPr>
            <p:cNvPr name="Freeform 6" id="6"/>
            <p:cNvSpPr/>
            <p:nvPr/>
          </p:nvSpPr>
          <p:spPr>
            <a:xfrm flipH="false" flipV="false" rot="0">
              <a:off x="0" y="0"/>
              <a:ext cx="1971148" cy="1478068"/>
            </a:xfrm>
            <a:custGeom>
              <a:avLst/>
              <a:gdLst/>
              <a:ahLst/>
              <a:cxnLst/>
              <a:rect r="r" b="b" t="t" l="l"/>
              <a:pathLst>
                <a:path h="1478068" w="1971148">
                  <a:moveTo>
                    <a:pt x="0" y="0"/>
                  </a:moveTo>
                  <a:lnTo>
                    <a:pt x="1971148" y="0"/>
                  </a:lnTo>
                  <a:lnTo>
                    <a:pt x="1971148" y="1478068"/>
                  </a:lnTo>
                  <a:lnTo>
                    <a:pt x="0" y="1478068"/>
                  </a:lnTo>
                  <a:close/>
                </a:path>
              </a:pathLst>
            </a:custGeom>
            <a:solidFill>
              <a:srgbClr val="09037A">
                <a:alpha val="45882"/>
              </a:srgbClr>
            </a:solidFill>
          </p:spPr>
        </p:sp>
        <p:sp>
          <p:nvSpPr>
            <p:cNvPr name="TextBox 7" id="7"/>
            <p:cNvSpPr txBox="true"/>
            <p:nvPr/>
          </p:nvSpPr>
          <p:spPr>
            <a:xfrm>
              <a:off x="0" y="-38100"/>
              <a:ext cx="1971148" cy="1516168"/>
            </a:xfrm>
            <a:prstGeom prst="rect">
              <a:avLst/>
            </a:prstGeom>
          </p:spPr>
          <p:txBody>
            <a:bodyPr anchor="ctr" rtlCol="false" tIns="50800" lIns="50800" bIns="50800" rIns="50800"/>
            <a:lstStyle/>
            <a:p>
              <a:pPr algn="l" marL="410209" indent="-205105" lvl="1">
                <a:lnSpc>
                  <a:spcPts val="2659"/>
                </a:lnSpc>
                <a:buAutoNum type="arabicPeriod" startAt="1"/>
              </a:pPr>
            </a:p>
          </p:txBody>
        </p:sp>
      </p:grpSp>
      <p:sp>
        <p:nvSpPr>
          <p:cNvPr name="Freeform 8" id="8"/>
          <p:cNvSpPr/>
          <p:nvPr/>
        </p:nvSpPr>
        <p:spPr>
          <a:xfrm flipH="false" flipV="false" rot="0">
            <a:off x="3424384" y="2078921"/>
            <a:ext cx="10755624" cy="7179379"/>
          </a:xfrm>
          <a:custGeom>
            <a:avLst/>
            <a:gdLst/>
            <a:ahLst/>
            <a:cxnLst/>
            <a:rect r="r" b="b" t="t" l="l"/>
            <a:pathLst>
              <a:path h="7179379" w="10755624">
                <a:moveTo>
                  <a:pt x="0" y="0"/>
                </a:moveTo>
                <a:lnTo>
                  <a:pt x="10755623" y="0"/>
                </a:lnTo>
                <a:lnTo>
                  <a:pt x="10755623" y="7179379"/>
                </a:lnTo>
                <a:lnTo>
                  <a:pt x="0" y="7179379"/>
                </a:lnTo>
                <a:lnTo>
                  <a:pt x="0" y="0"/>
                </a:lnTo>
                <a:close/>
              </a:path>
            </a:pathLst>
          </a:custGeom>
          <a:blipFill>
            <a:blip r:embed="rId2"/>
            <a:stretch>
              <a:fillRect l="0" t="0" r="0" b="0"/>
            </a:stretch>
          </a:blipFill>
        </p:spPr>
      </p:sp>
      <p:sp>
        <p:nvSpPr>
          <p:cNvPr name="TextBox 9" id="9"/>
          <p:cNvSpPr txBox="true"/>
          <p:nvPr/>
        </p:nvSpPr>
        <p:spPr>
          <a:xfrm rot="0">
            <a:off x="1265477" y="540721"/>
            <a:ext cx="15757045" cy="842608"/>
          </a:xfrm>
          <a:prstGeom prst="rect">
            <a:avLst/>
          </a:prstGeom>
        </p:spPr>
        <p:txBody>
          <a:bodyPr anchor="t" rtlCol="false" tIns="0" lIns="0" bIns="0" rIns="0">
            <a:spAutoFit/>
          </a:bodyPr>
          <a:lstStyle/>
          <a:p>
            <a:pPr algn="ctr">
              <a:lnSpc>
                <a:spcPts val="6580"/>
              </a:lnSpc>
              <a:spcBef>
                <a:spcPct val="0"/>
              </a:spcBef>
            </a:pPr>
            <a:r>
              <a:rPr lang="en-US" sz="4700">
                <a:solidFill>
                  <a:srgbClr val="222366"/>
                </a:solidFill>
                <a:latin typeface="Brick Sans"/>
                <a:ea typeface="Brick Sans"/>
                <a:cs typeface="Brick Sans"/>
                <a:sym typeface="Brick Sans"/>
              </a:rPr>
              <a:t>Workflow depiction of CLIP Architecture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4682048" y="462215"/>
            <a:ext cx="10414612" cy="9152842"/>
          </a:xfrm>
          <a:custGeom>
            <a:avLst/>
            <a:gdLst/>
            <a:ahLst/>
            <a:cxnLst/>
            <a:rect r="r" b="b" t="t" l="l"/>
            <a:pathLst>
              <a:path h="9152842" w="10414612">
                <a:moveTo>
                  <a:pt x="0" y="0"/>
                </a:moveTo>
                <a:lnTo>
                  <a:pt x="10414612" y="0"/>
                </a:lnTo>
                <a:lnTo>
                  <a:pt x="10414612" y="9152842"/>
                </a:lnTo>
                <a:lnTo>
                  <a:pt x="0" y="9152842"/>
                </a:lnTo>
                <a:lnTo>
                  <a:pt x="0" y="0"/>
                </a:lnTo>
                <a:close/>
              </a:path>
            </a:pathLst>
          </a:custGeom>
          <a:blipFill>
            <a:blip r:embed="rId2"/>
            <a:stretch>
              <a:fillRect l="0" t="0" r="0" b="0"/>
            </a:stretch>
          </a:blipFill>
        </p:spPr>
      </p:sp>
      <p:sp>
        <p:nvSpPr>
          <p:cNvPr name="TextBox 3" id="3"/>
          <p:cNvSpPr txBox="true"/>
          <p:nvPr/>
        </p:nvSpPr>
        <p:spPr>
          <a:xfrm rot="0">
            <a:off x="1422519" y="4179482"/>
            <a:ext cx="14942136" cy="859154"/>
          </a:xfrm>
          <a:prstGeom prst="rect">
            <a:avLst/>
          </a:prstGeom>
        </p:spPr>
        <p:txBody>
          <a:bodyPr anchor="t" rtlCol="false" tIns="0" lIns="0" bIns="0" rIns="0">
            <a:spAutoFit/>
          </a:bodyPr>
          <a:lstStyle/>
          <a:p>
            <a:pPr algn="l">
              <a:lnSpc>
                <a:spcPts val="6720"/>
              </a:lnSpc>
            </a:pPr>
            <a:r>
              <a:rPr lang="en-US" sz="4800">
                <a:solidFill>
                  <a:srgbClr val="222366"/>
                </a:solidFill>
                <a:latin typeface="Brick Sans"/>
                <a:ea typeface="Brick Sans"/>
                <a:cs typeface="Brick Sans"/>
                <a:sym typeface="Brick Sans"/>
              </a:rPr>
              <a:t>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449240" y="1603356"/>
            <a:ext cx="5280838" cy="3540144"/>
          </a:xfrm>
          <a:custGeom>
            <a:avLst/>
            <a:gdLst/>
            <a:ahLst/>
            <a:cxnLst/>
            <a:rect r="r" b="b" t="t" l="l"/>
            <a:pathLst>
              <a:path h="3540144" w="5280838">
                <a:moveTo>
                  <a:pt x="0" y="0"/>
                </a:moveTo>
                <a:lnTo>
                  <a:pt x="5280838" y="0"/>
                </a:lnTo>
                <a:lnTo>
                  <a:pt x="5280838" y="3540144"/>
                </a:lnTo>
                <a:lnTo>
                  <a:pt x="0" y="3540144"/>
                </a:lnTo>
                <a:lnTo>
                  <a:pt x="0" y="0"/>
                </a:lnTo>
                <a:close/>
              </a:path>
            </a:pathLst>
          </a:custGeom>
          <a:blipFill>
            <a:blip r:embed="rId2"/>
            <a:stretch>
              <a:fillRect l="0" t="0" r="0" b="0"/>
            </a:stretch>
          </a:blipFill>
        </p:spPr>
      </p:sp>
      <p:sp>
        <p:nvSpPr>
          <p:cNvPr name="Freeform 3" id="3"/>
          <p:cNvSpPr/>
          <p:nvPr/>
        </p:nvSpPr>
        <p:spPr>
          <a:xfrm flipH="false" flipV="false" rot="0">
            <a:off x="10925595" y="1603356"/>
            <a:ext cx="6997497" cy="5549404"/>
          </a:xfrm>
          <a:custGeom>
            <a:avLst/>
            <a:gdLst/>
            <a:ahLst/>
            <a:cxnLst/>
            <a:rect r="r" b="b" t="t" l="l"/>
            <a:pathLst>
              <a:path h="5549404" w="6997497">
                <a:moveTo>
                  <a:pt x="0" y="0"/>
                </a:moveTo>
                <a:lnTo>
                  <a:pt x="6997497" y="0"/>
                </a:lnTo>
                <a:lnTo>
                  <a:pt x="6997497" y="5549403"/>
                </a:lnTo>
                <a:lnTo>
                  <a:pt x="0" y="5549403"/>
                </a:lnTo>
                <a:lnTo>
                  <a:pt x="0" y="0"/>
                </a:lnTo>
                <a:close/>
              </a:path>
            </a:pathLst>
          </a:custGeom>
          <a:blipFill>
            <a:blip r:embed="rId3"/>
            <a:stretch>
              <a:fillRect l="0" t="0" r="0" b="0"/>
            </a:stretch>
          </a:blipFill>
        </p:spPr>
      </p:sp>
      <p:sp>
        <p:nvSpPr>
          <p:cNvPr name="Freeform 4" id="4"/>
          <p:cNvSpPr/>
          <p:nvPr/>
        </p:nvSpPr>
        <p:spPr>
          <a:xfrm flipH="false" flipV="false" rot="0">
            <a:off x="507272" y="5536524"/>
            <a:ext cx="5164775" cy="3996208"/>
          </a:xfrm>
          <a:custGeom>
            <a:avLst/>
            <a:gdLst/>
            <a:ahLst/>
            <a:cxnLst/>
            <a:rect r="r" b="b" t="t" l="l"/>
            <a:pathLst>
              <a:path h="3996208" w="5164775">
                <a:moveTo>
                  <a:pt x="0" y="0"/>
                </a:moveTo>
                <a:lnTo>
                  <a:pt x="5164774" y="0"/>
                </a:lnTo>
                <a:lnTo>
                  <a:pt x="5164774" y="3996208"/>
                </a:lnTo>
                <a:lnTo>
                  <a:pt x="0" y="3996208"/>
                </a:lnTo>
                <a:lnTo>
                  <a:pt x="0" y="0"/>
                </a:lnTo>
                <a:close/>
              </a:path>
            </a:pathLst>
          </a:custGeom>
          <a:blipFill>
            <a:blip r:embed="rId4"/>
            <a:stretch>
              <a:fillRect l="0" t="0" r="0" b="0"/>
            </a:stretch>
          </a:blipFill>
        </p:spPr>
      </p:sp>
      <p:sp>
        <p:nvSpPr>
          <p:cNvPr name="Freeform 5" id="5"/>
          <p:cNvSpPr/>
          <p:nvPr/>
        </p:nvSpPr>
        <p:spPr>
          <a:xfrm flipH="false" flipV="false" rot="0">
            <a:off x="5948272" y="1603356"/>
            <a:ext cx="4759130" cy="4125912"/>
          </a:xfrm>
          <a:custGeom>
            <a:avLst/>
            <a:gdLst/>
            <a:ahLst/>
            <a:cxnLst/>
            <a:rect r="r" b="b" t="t" l="l"/>
            <a:pathLst>
              <a:path h="4125912" w="4759130">
                <a:moveTo>
                  <a:pt x="0" y="0"/>
                </a:moveTo>
                <a:lnTo>
                  <a:pt x="4759129" y="0"/>
                </a:lnTo>
                <a:lnTo>
                  <a:pt x="4759129" y="4125912"/>
                </a:lnTo>
                <a:lnTo>
                  <a:pt x="0" y="4125912"/>
                </a:lnTo>
                <a:lnTo>
                  <a:pt x="0" y="0"/>
                </a:lnTo>
                <a:close/>
              </a:path>
            </a:pathLst>
          </a:custGeom>
          <a:blipFill>
            <a:blip r:embed="rId5"/>
            <a:stretch>
              <a:fillRect l="0" t="0" r="0" b="0"/>
            </a:stretch>
          </a:blipFill>
        </p:spPr>
      </p:sp>
      <p:sp>
        <p:nvSpPr>
          <p:cNvPr name="TextBox 6" id="6"/>
          <p:cNvSpPr txBox="true"/>
          <p:nvPr/>
        </p:nvSpPr>
        <p:spPr>
          <a:xfrm rot="0">
            <a:off x="8261910" y="169546"/>
            <a:ext cx="1764181" cy="859154"/>
          </a:xfrm>
          <a:prstGeom prst="rect">
            <a:avLst/>
          </a:prstGeom>
        </p:spPr>
        <p:txBody>
          <a:bodyPr anchor="t" rtlCol="false" tIns="0" lIns="0" bIns="0" rIns="0">
            <a:spAutoFit/>
          </a:bodyPr>
          <a:lstStyle/>
          <a:p>
            <a:pPr algn="l">
              <a:lnSpc>
                <a:spcPts val="6720"/>
              </a:lnSpc>
            </a:pPr>
            <a:r>
              <a:rPr lang="en-US" sz="4800">
                <a:solidFill>
                  <a:srgbClr val="222366"/>
                </a:solidFill>
                <a:latin typeface="Brick Sans"/>
                <a:ea typeface="Brick Sans"/>
                <a:cs typeface="Brick Sans"/>
                <a:sym typeface="Brick Sans"/>
              </a:rPr>
              <a:t>EDA</a:t>
            </a:r>
          </a:p>
        </p:txBody>
      </p:sp>
      <p:sp>
        <p:nvSpPr>
          <p:cNvPr name="TextBox 7" id="7"/>
          <p:cNvSpPr txBox="true"/>
          <p:nvPr/>
        </p:nvSpPr>
        <p:spPr>
          <a:xfrm rot="0">
            <a:off x="10925595" y="7279871"/>
            <a:ext cx="6997497" cy="816608"/>
          </a:xfrm>
          <a:prstGeom prst="rect">
            <a:avLst/>
          </a:prstGeom>
        </p:spPr>
        <p:txBody>
          <a:bodyPr anchor="t" rtlCol="false" tIns="0" lIns="0" bIns="0" rIns="0">
            <a:spAutoFit/>
          </a:bodyPr>
          <a:lstStyle/>
          <a:p>
            <a:pPr algn="ctr">
              <a:lnSpc>
                <a:spcPts val="2240"/>
              </a:lnSpc>
            </a:pPr>
            <a:r>
              <a:rPr lang="en-US" sz="1600">
                <a:solidFill>
                  <a:srgbClr val="222366"/>
                </a:solidFill>
                <a:latin typeface="Canva Sans"/>
                <a:ea typeface="Canva Sans"/>
                <a:cs typeface="Canva Sans"/>
                <a:sym typeface="Canva Sans"/>
              </a:rPr>
              <a:t>PRES - presence, POS - Position/Location, ABN - Abnormality, MODALITY - img Modality</a:t>
            </a:r>
          </a:p>
          <a:p>
            <a:pPr algn="ctr">
              <a:lnSpc>
                <a:spcPts val="2240"/>
              </a:lnSpc>
              <a:spcBef>
                <a:spcPct val="0"/>
              </a:spcBef>
            </a:pPr>
          </a:p>
        </p:txBody>
      </p:sp>
      <p:sp>
        <p:nvSpPr>
          <p:cNvPr name="TextBox 8" id="8"/>
          <p:cNvSpPr txBox="true"/>
          <p:nvPr/>
        </p:nvSpPr>
        <p:spPr>
          <a:xfrm rot="0">
            <a:off x="10881232" y="8512728"/>
            <a:ext cx="7086223" cy="1443520"/>
          </a:xfrm>
          <a:prstGeom prst="rect">
            <a:avLst/>
          </a:prstGeom>
        </p:spPr>
        <p:txBody>
          <a:bodyPr anchor="t" rtlCol="false" tIns="0" lIns="0" bIns="0" rIns="0">
            <a:spAutoFit/>
          </a:bodyPr>
          <a:lstStyle/>
          <a:p>
            <a:pPr algn="ctr">
              <a:lnSpc>
                <a:spcPts val="2860"/>
              </a:lnSpc>
            </a:pPr>
            <a:r>
              <a:rPr lang="en-US" sz="2043">
                <a:solidFill>
                  <a:srgbClr val="222366"/>
                </a:solidFill>
                <a:latin typeface="Canva Sans"/>
                <a:ea typeface="Canva Sans"/>
                <a:cs typeface="Canva Sans"/>
                <a:sym typeface="Canva Sans"/>
              </a:rPr>
              <a:t>JSON Columns: ['qid', 'phrase_type', 'qid_linked_id', 'image_case_url', 'image_name', 'image_organ', 'evaluation', 'question', 'question_rephrase', 'question_relation', 'question_frame', 'question_type', 'answer', 'answer_type']</a:t>
            </a:r>
          </a:p>
        </p:txBody>
      </p:sp>
      <p:sp>
        <p:nvSpPr>
          <p:cNvPr name="TextBox 9" id="9"/>
          <p:cNvSpPr txBox="true"/>
          <p:nvPr/>
        </p:nvSpPr>
        <p:spPr>
          <a:xfrm rot="0">
            <a:off x="6296985" y="5836516"/>
            <a:ext cx="4061702" cy="1471930"/>
          </a:xfrm>
          <a:prstGeom prst="rect">
            <a:avLst/>
          </a:prstGeom>
        </p:spPr>
        <p:txBody>
          <a:bodyPr anchor="t" rtlCol="false" tIns="0" lIns="0" bIns="0" rIns="0">
            <a:spAutoFit/>
          </a:bodyPr>
          <a:lstStyle/>
          <a:p>
            <a:pPr algn="ctr">
              <a:lnSpc>
                <a:spcPts val="3920"/>
              </a:lnSpc>
            </a:pPr>
            <a:r>
              <a:rPr lang="en-US" sz="2800">
                <a:solidFill>
                  <a:srgbClr val="222366"/>
                </a:solidFill>
                <a:latin typeface="Canva Sans"/>
                <a:ea typeface="Canva Sans"/>
                <a:cs typeface="Canva Sans"/>
                <a:sym typeface="Canva Sans"/>
              </a:rPr>
              <a:t>Unique Images: 314 Unique Question IDs: 2248</a:t>
            </a:r>
          </a:p>
        </p:txBody>
      </p:sp>
      <p:sp>
        <p:nvSpPr>
          <p:cNvPr name="TextBox 10" id="10"/>
          <p:cNvSpPr txBox="true"/>
          <p:nvPr/>
        </p:nvSpPr>
        <p:spPr>
          <a:xfrm rot="0">
            <a:off x="6078217" y="8133633"/>
            <a:ext cx="4499240" cy="815339"/>
          </a:xfrm>
          <a:prstGeom prst="rect">
            <a:avLst/>
          </a:prstGeom>
        </p:spPr>
        <p:txBody>
          <a:bodyPr anchor="t" rtlCol="false" tIns="0" lIns="0" bIns="0" rIns="0">
            <a:spAutoFit/>
          </a:bodyPr>
          <a:lstStyle/>
          <a:p>
            <a:pPr algn="ctr">
              <a:lnSpc>
                <a:spcPts val="3360"/>
              </a:lnSpc>
            </a:pPr>
            <a:r>
              <a:rPr lang="en-US" sz="2400">
                <a:solidFill>
                  <a:srgbClr val="222366"/>
                </a:solidFill>
                <a:latin typeface="Canva Sans"/>
                <a:ea typeface="Canva Sans"/>
                <a:cs typeface="Canva Sans"/>
                <a:sym typeface="Canva Sans"/>
              </a:rPr>
              <a:t>Dataset Link -  https://osf.io/89kps/overview</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TextBox 2" id="2"/>
          <p:cNvSpPr txBox="true"/>
          <p:nvPr/>
        </p:nvSpPr>
        <p:spPr>
          <a:xfrm rot="0">
            <a:off x="635137" y="1722673"/>
            <a:ext cx="7250992"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Medical Chatbot Integration</a:t>
            </a:r>
          </a:p>
        </p:txBody>
      </p:sp>
      <p:sp>
        <p:nvSpPr>
          <p:cNvPr name="TextBox 3" id="3"/>
          <p:cNvSpPr txBox="true"/>
          <p:nvPr/>
        </p:nvSpPr>
        <p:spPr>
          <a:xfrm rot="0">
            <a:off x="635137" y="536310"/>
            <a:ext cx="8508863" cy="903426"/>
          </a:xfrm>
          <a:prstGeom prst="rect">
            <a:avLst/>
          </a:prstGeom>
        </p:spPr>
        <p:txBody>
          <a:bodyPr anchor="t" rtlCol="false" tIns="0" lIns="0" bIns="0" rIns="0">
            <a:spAutoFit/>
          </a:bodyPr>
          <a:lstStyle/>
          <a:p>
            <a:pPr algn="l">
              <a:lnSpc>
                <a:spcPts val="6996"/>
              </a:lnSpc>
            </a:pPr>
            <a:r>
              <a:rPr lang="en-US" sz="4997">
                <a:solidFill>
                  <a:srgbClr val="222366"/>
                </a:solidFill>
                <a:latin typeface="Brick Sans"/>
                <a:ea typeface="Brick Sans"/>
                <a:cs typeface="Brick Sans"/>
                <a:sym typeface="Brick Sans"/>
              </a:rPr>
              <a:t>Phase 2 Expansion</a:t>
            </a:r>
          </a:p>
        </p:txBody>
      </p:sp>
      <p:sp>
        <p:nvSpPr>
          <p:cNvPr name="TextBox 4" id="4"/>
          <p:cNvSpPr txBox="true"/>
          <p:nvPr/>
        </p:nvSpPr>
        <p:spPr>
          <a:xfrm rot="0">
            <a:off x="635137" y="2565318"/>
            <a:ext cx="10045370" cy="1308100"/>
          </a:xfrm>
          <a:prstGeom prst="rect">
            <a:avLst/>
          </a:prstGeom>
        </p:spPr>
        <p:txBody>
          <a:bodyPr anchor="t" rtlCol="false" tIns="0" lIns="0" bIns="0" rIns="0">
            <a:spAutoFit/>
          </a:bodyPr>
          <a:lstStyle/>
          <a:p>
            <a:pPr algn="l">
              <a:lnSpc>
                <a:spcPts val="3499"/>
              </a:lnSpc>
            </a:pPr>
            <a:r>
              <a:rPr lang="en-US" sz="2499">
                <a:solidFill>
                  <a:srgbClr val="222366"/>
                </a:solidFill>
                <a:latin typeface="Public Sans"/>
                <a:ea typeface="Public Sans"/>
                <a:cs typeface="Public Sans"/>
                <a:sym typeface="Public Sans"/>
              </a:rPr>
              <a:t>Context-Aware Chat</a:t>
            </a:r>
          </a:p>
          <a:p>
            <a:pPr algn="l">
              <a:lnSpc>
                <a:spcPts val="3499"/>
              </a:lnSpc>
            </a:pPr>
            <a:r>
              <a:rPr lang="en-US" sz="2499">
                <a:solidFill>
                  <a:srgbClr val="222366"/>
                </a:solidFill>
                <a:latin typeface="Public Sans"/>
                <a:ea typeface="Public Sans"/>
                <a:cs typeface="Public Sans"/>
                <a:sym typeface="Public Sans"/>
              </a:rPr>
              <a:t>Objective: Enable the chatbot to reference the model’s diagnostic output when responding to user queries.</a:t>
            </a:r>
          </a:p>
        </p:txBody>
      </p:sp>
      <p:sp>
        <p:nvSpPr>
          <p:cNvPr name="TextBox 5" id="5"/>
          <p:cNvSpPr txBox="true"/>
          <p:nvPr/>
        </p:nvSpPr>
        <p:spPr>
          <a:xfrm rot="0">
            <a:off x="635137" y="4075348"/>
            <a:ext cx="9750332" cy="5374363"/>
          </a:xfrm>
          <a:prstGeom prst="rect">
            <a:avLst/>
          </a:prstGeom>
        </p:spPr>
        <p:txBody>
          <a:bodyPr anchor="t" rtlCol="false" tIns="0" lIns="0" bIns="0" rIns="0">
            <a:spAutoFit/>
          </a:bodyPr>
          <a:lstStyle/>
          <a:p>
            <a:pPr algn="ctr">
              <a:lnSpc>
                <a:spcPts val="3232"/>
              </a:lnSpc>
            </a:pPr>
            <a:r>
              <a:rPr lang="en-US" sz="2309" b="true">
                <a:solidFill>
                  <a:srgbClr val="222366"/>
                </a:solidFill>
                <a:latin typeface="Public Sans Bold"/>
                <a:ea typeface="Public Sans Bold"/>
                <a:cs typeface="Public Sans Bold"/>
                <a:sym typeface="Public Sans Bold"/>
              </a:rPr>
              <a:t>Layer : Details</a:t>
            </a:r>
          </a:p>
          <a:p>
            <a:pPr algn="l">
              <a:lnSpc>
                <a:spcPts val="3232"/>
              </a:lnSpc>
            </a:pPr>
            <a:r>
              <a:rPr lang="en-US" sz="2309" b="true">
                <a:solidFill>
                  <a:srgbClr val="222366"/>
                </a:solidFill>
                <a:latin typeface="Public Sans Bold"/>
                <a:ea typeface="Public Sans Bold"/>
                <a:cs typeface="Public Sans Bold"/>
                <a:sym typeface="Public Sans Bold"/>
              </a:rPr>
              <a:t>Input</a:t>
            </a:r>
          </a:p>
          <a:p>
            <a:pPr algn="l">
              <a:lnSpc>
                <a:spcPts val="3232"/>
              </a:lnSpc>
            </a:pPr>
            <a:r>
              <a:rPr lang="en-US" sz="2309">
                <a:solidFill>
                  <a:srgbClr val="222366"/>
                </a:solidFill>
                <a:latin typeface="Public Sans"/>
                <a:ea typeface="Public Sans"/>
                <a:cs typeface="Public Sans"/>
                <a:sym typeface="Public Sans"/>
              </a:rPr>
              <a:t>Diagnosis summary JSON (organ, condition, confidence, risk level)</a:t>
            </a:r>
          </a:p>
          <a:p>
            <a:pPr algn="l">
              <a:lnSpc>
                <a:spcPts val="3232"/>
              </a:lnSpc>
            </a:pPr>
            <a:r>
              <a:rPr lang="en-US" sz="2309" b="true">
                <a:solidFill>
                  <a:srgbClr val="222366"/>
                </a:solidFill>
                <a:latin typeface="Public Sans Bold"/>
                <a:ea typeface="Public Sans Bold"/>
                <a:cs typeface="Public Sans Bold"/>
                <a:sym typeface="Public Sans Bold"/>
              </a:rPr>
              <a:t>Prompt Template</a:t>
            </a:r>
          </a:p>
          <a:p>
            <a:pPr algn="l">
              <a:lnSpc>
                <a:spcPts val="3232"/>
              </a:lnSpc>
            </a:pPr>
            <a:r>
              <a:rPr lang="en-US" sz="2309">
                <a:solidFill>
                  <a:srgbClr val="222366"/>
                </a:solidFill>
                <a:latin typeface="Public Sans"/>
                <a:ea typeface="Public Sans"/>
                <a:cs typeface="Public Sans"/>
                <a:sym typeface="Public Sans"/>
              </a:rPr>
              <a:t>"Given the diagnosis: {organ}-{condition}-{confidence}%, respond to user queries with contextual awareness and clinical neutrality."</a:t>
            </a:r>
          </a:p>
          <a:p>
            <a:pPr algn="l">
              <a:lnSpc>
                <a:spcPts val="3232"/>
              </a:lnSpc>
            </a:pPr>
            <a:r>
              <a:rPr lang="en-US" sz="2309" b="true">
                <a:solidFill>
                  <a:srgbClr val="222366"/>
                </a:solidFill>
                <a:latin typeface="Public Sans Bold"/>
                <a:ea typeface="Public Sans Bold"/>
                <a:cs typeface="Public Sans Bold"/>
                <a:sym typeface="Public Sans Bold"/>
              </a:rPr>
              <a:t>Safety Layer</a:t>
            </a:r>
          </a:p>
          <a:p>
            <a:pPr algn="l">
              <a:lnSpc>
                <a:spcPts val="3232"/>
              </a:lnSpc>
            </a:pPr>
            <a:r>
              <a:rPr lang="en-US" sz="2309">
                <a:solidFill>
                  <a:srgbClr val="222366"/>
                </a:solidFill>
                <a:latin typeface="Public Sans"/>
                <a:ea typeface="Public Sans"/>
                <a:cs typeface="Public Sans"/>
                <a:sym typeface="Public Sans"/>
              </a:rPr>
              <a:t>Force LLM to output informational, not prescriptive, responses. Example: append "Always advise user to consult a licensed clinician."</a:t>
            </a:r>
          </a:p>
          <a:p>
            <a:pPr algn="l">
              <a:lnSpc>
                <a:spcPts val="3232"/>
              </a:lnSpc>
            </a:pPr>
            <a:r>
              <a:rPr lang="en-US" sz="2309" b="true">
                <a:solidFill>
                  <a:srgbClr val="222366"/>
                </a:solidFill>
                <a:latin typeface="Public Sans Bold"/>
                <a:ea typeface="Public Sans Bold"/>
                <a:cs typeface="Public Sans Bold"/>
                <a:sym typeface="Public Sans Bold"/>
              </a:rPr>
              <a:t>Output Example</a:t>
            </a:r>
          </a:p>
          <a:p>
            <a:pPr algn="l">
              <a:lnSpc>
                <a:spcPts val="3232"/>
              </a:lnSpc>
            </a:pPr>
            <a:r>
              <a:rPr lang="en-US" sz="2309">
                <a:solidFill>
                  <a:srgbClr val="222366"/>
                </a:solidFill>
                <a:latin typeface="Public Sans"/>
                <a:ea typeface="Public Sans"/>
                <a:cs typeface="Public Sans"/>
                <a:sym typeface="Public Sans"/>
              </a:rPr>
              <a:t>"Based on your scan, mild hepatomegaly is possible. This can occur due to fatty liver, viral infection, or metabolic causes. Please consult a hepatologist."</a:t>
            </a:r>
          </a:p>
          <a:p>
            <a:pPr algn="l">
              <a:lnSpc>
                <a:spcPts val="104"/>
              </a:lnSpc>
            </a:pPr>
          </a:p>
        </p:txBody>
      </p:sp>
      <p:sp>
        <p:nvSpPr>
          <p:cNvPr name="Freeform 6" id="6"/>
          <p:cNvSpPr/>
          <p:nvPr/>
        </p:nvSpPr>
        <p:spPr>
          <a:xfrm flipH="false" flipV="false" rot="0">
            <a:off x="11378596" y="152109"/>
            <a:ext cx="6004763" cy="9437741"/>
          </a:xfrm>
          <a:custGeom>
            <a:avLst/>
            <a:gdLst/>
            <a:ahLst/>
            <a:cxnLst/>
            <a:rect r="r" b="b" t="t" l="l"/>
            <a:pathLst>
              <a:path h="9437741" w="6004763">
                <a:moveTo>
                  <a:pt x="0" y="0"/>
                </a:moveTo>
                <a:lnTo>
                  <a:pt x="6004762" y="0"/>
                </a:lnTo>
                <a:lnTo>
                  <a:pt x="6004762" y="9437741"/>
                </a:lnTo>
                <a:lnTo>
                  <a:pt x="0" y="9437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2162601" y="1766227"/>
            <a:ext cx="4436751" cy="6594564"/>
            <a:chOff x="0" y="0"/>
            <a:chExt cx="633309" cy="941318"/>
          </a:xfrm>
        </p:grpSpPr>
        <p:sp>
          <p:nvSpPr>
            <p:cNvPr name="Freeform 8" id="8"/>
            <p:cNvSpPr/>
            <p:nvPr/>
          </p:nvSpPr>
          <p:spPr>
            <a:xfrm flipH="false" flipV="false" rot="0">
              <a:off x="0" y="0"/>
              <a:ext cx="633309" cy="941318"/>
            </a:xfrm>
            <a:custGeom>
              <a:avLst/>
              <a:gdLst/>
              <a:ahLst/>
              <a:cxnLst/>
              <a:rect r="r" b="b" t="t" l="l"/>
              <a:pathLst>
                <a:path h="941318" w="633309">
                  <a:moveTo>
                    <a:pt x="0" y="0"/>
                  </a:moveTo>
                  <a:lnTo>
                    <a:pt x="633309" y="0"/>
                  </a:lnTo>
                  <a:lnTo>
                    <a:pt x="633309" y="941318"/>
                  </a:lnTo>
                  <a:lnTo>
                    <a:pt x="0" y="941318"/>
                  </a:lnTo>
                  <a:close/>
                </a:path>
              </a:pathLst>
            </a:custGeom>
            <a:solidFill>
              <a:srgbClr val="E9EAF6"/>
            </a:solidFill>
          </p:spPr>
        </p:sp>
        <p:sp>
          <p:nvSpPr>
            <p:cNvPr name="TextBox 9" id="9"/>
            <p:cNvSpPr txBox="true"/>
            <p:nvPr/>
          </p:nvSpPr>
          <p:spPr>
            <a:xfrm>
              <a:off x="0" y="-38100"/>
              <a:ext cx="633309" cy="97941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1692819" y="3721993"/>
            <a:ext cx="5214215" cy="410506"/>
          </a:xfrm>
          <a:prstGeom prst="rect">
            <a:avLst/>
          </a:prstGeom>
        </p:spPr>
        <p:txBody>
          <a:bodyPr anchor="t" rtlCol="false" tIns="0" lIns="0" bIns="0" rIns="0">
            <a:spAutoFit/>
          </a:bodyPr>
          <a:lstStyle/>
          <a:p>
            <a:pPr algn="ctr">
              <a:lnSpc>
                <a:spcPts val="3301"/>
              </a:lnSpc>
            </a:pPr>
            <a:r>
              <a:rPr lang="en-US" sz="2357">
                <a:solidFill>
                  <a:srgbClr val="222366"/>
                </a:solidFill>
                <a:latin typeface="Public Sans"/>
                <a:ea typeface="Public Sans"/>
                <a:cs typeface="Public Sans"/>
                <a:sym typeface="Public Sans"/>
              </a:rPr>
              <a:t>User: What does my scan say?</a:t>
            </a:r>
          </a:p>
        </p:txBody>
      </p:sp>
      <p:sp>
        <p:nvSpPr>
          <p:cNvPr name="TextBox 11" id="11"/>
          <p:cNvSpPr txBox="true"/>
          <p:nvPr/>
        </p:nvSpPr>
        <p:spPr>
          <a:xfrm rot="0">
            <a:off x="12018181" y="4484923"/>
            <a:ext cx="4725592" cy="1865953"/>
          </a:xfrm>
          <a:prstGeom prst="rect">
            <a:avLst/>
          </a:prstGeom>
        </p:spPr>
        <p:txBody>
          <a:bodyPr anchor="t" rtlCol="false" tIns="0" lIns="0" bIns="0" rIns="0">
            <a:spAutoFit/>
          </a:bodyPr>
          <a:lstStyle/>
          <a:p>
            <a:pPr algn="ctr">
              <a:lnSpc>
                <a:spcPts val="2991"/>
              </a:lnSpc>
            </a:pPr>
            <a:r>
              <a:rPr lang="en-US" sz="2136">
                <a:solidFill>
                  <a:srgbClr val="222366"/>
                </a:solidFill>
                <a:latin typeface="Public Sans"/>
                <a:ea typeface="Public Sans"/>
                <a:cs typeface="Public Sans"/>
                <a:sym typeface="Public Sans"/>
              </a:rPr>
              <a:t>Chatbot: The model indicates signs of an enlarged liver (hepatomegaly) with a confidence of 82%. Would you like to know possible causes or recommended tests?</a:t>
            </a:r>
          </a:p>
        </p:txBody>
      </p:sp>
      <p:sp>
        <p:nvSpPr>
          <p:cNvPr name="TextBox 12" id="12"/>
          <p:cNvSpPr txBox="true"/>
          <p:nvPr/>
        </p:nvSpPr>
        <p:spPr>
          <a:xfrm rot="0">
            <a:off x="12112241" y="2836389"/>
            <a:ext cx="4537471"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Example Interaction: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TextBox 2" id="2"/>
          <p:cNvSpPr txBox="true"/>
          <p:nvPr/>
        </p:nvSpPr>
        <p:spPr>
          <a:xfrm rot="0">
            <a:off x="635137" y="1722673"/>
            <a:ext cx="7250992"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Medical Chatbot Integration</a:t>
            </a:r>
          </a:p>
        </p:txBody>
      </p:sp>
      <p:sp>
        <p:nvSpPr>
          <p:cNvPr name="TextBox 3" id="3"/>
          <p:cNvSpPr txBox="true"/>
          <p:nvPr/>
        </p:nvSpPr>
        <p:spPr>
          <a:xfrm rot="0">
            <a:off x="635137" y="536310"/>
            <a:ext cx="8508863" cy="903426"/>
          </a:xfrm>
          <a:prstGeom prst="rect">
            <a:avLst/>
          </a:prstGeom>
        </p:spPr>
        <p:txBody>
          <a:bodyPr anchor="t" rtlCol="false" tIns="0" lIns="0" bIns="0" rIns="0">
            <a:spAutoFit/>
          </a:bodyPr>
          <a:lstStyle/>
          <a:p>
            <a:pPr algn="l">
              <a:lnSpc>
                <a:spcPts val="6996"/>
              </a:lnSpc>
            </a:pPr>
            <a:r>
              <a:rPr lang="en-US" sz="4997">
                <a:solidFill>
                  <a:srgbClr val="222366"/>
                </a:solidFill>
                <a:latin typeface="Brick Sans"/>
                <a:ea typeface="Brick Sans"/>
                <a:cs typeface="Brick Sans"/>
                <a:sym typeface="Brick Sans"/>
              </a:rPr>
              <a:t>Phase 2 Expansion</a:t>
            </a:r>
          </a:p>
        </p:txBody>
      </p:sp>
      <p:sp>
        <p:nvSpPr>
          <p:cNvPr name="TextBox 4" id="4"/>
          <p:cNvSpPr txBox="true"/>
          <p:nvPr/>
        </p:nvSpPr>
        <p:spPr>
          <a:xfrm rot="0">
            <a:off x="635137" y="2565318"/>
            <a:ext cx="10045370" cy="1308100"/>
          </a:xfrm>
          <a:prstGeom prst="rect">
            <a:avLst/>
          </a:prstGeom>
        </p:spPr>
        <p:txBody>
          <a:bodyPr anchor="t" rtlCol="false" tIns="0" lIns="0" bIns="0" rIns="0">
            <a:spAutoFit/>
          </a:bodyPr>
          <a:lstStyle/>
          <a:p>
            <a:pPr algn="l">
              <a:lnSpc>
                <a:spcPts val="3499"/>
              </a:lnSpc>
            </a:pPr>
            <a:r>
              <a:rPr lang="en-US" sz="2499">
                <a:solidFill>
                  <a:srgbClr val="222366"/>
                </a:solidFill>
                <a:latin typeface="Public Sans"/>
                <a:ea typeface="Public Sans"/>
                <a:cs typeface="Public Sans"/>
                <a:sym typeface="Public Sans"/>
              </a:rPr>
              <a:t>Context-Aware Chat</a:t>
            </a:r>
          </a:p>
          <a:p>
            <a:pPr algn="l">
              <a:lnSpc>
                <a:spcPts val="3499"/>
              </a:lnSpc>
            </a:pPr>
            <a:r>
              <a:rPr lang="en-US" sz="2499">
                <a:solidFill>
                  <a:srgbClr val="222366"/>
                </a:solidFill>
                <a:latin typeface="Public Sans"/>
                <a:ea typeface="Public Sans"/>
                <a:cs typeface="Public Sans"/>
                <a:sym typeface="Public Sans"/>
              </a:rPr>
              <a:t>Objective: Enable the chatbot to reference the model’s diagnostic output when responding to user queries.</a:t>
            </a:r>
          </a:p>
        </p:txBody>
      </p:sp>
      <p:sp>
        <p:nvSpPr>
          <p:cNvPr name="TextBox 5" id="5"/>
          <p:cNvSpPr txBox="true"/>
          <p:nvPr/>
        </p:nvSpPr>
        <p:spPr>
          <a:xfrm rot="0">
            <a:off x="635137" y="4075348"/>
            <a:ext cx="9750332" cy="5374363"/>
          </a:xfrm>
          <a:prstGeom prst="rect">
            <a:avLst/>
          </a:prstGeom>
        </p:spPr>
        <p:txBody>
          <a:bodyPr anchor="t" rtlCol="false" tIns="0" lIns="0" bIns="0" rIns="0">
            <a:spAutoFit/>
          </a:bodyPr>
          <a:lstStyle/>
          <a:p>
            <a:pPr algn="ctr">
              <a:lnSpc>
                <a:spcPts val="3232"/>
              </a:lnSpc>
            </a:pPr>
            <a:r>
              <a:rPr lang="en-US" sz="2309" b="true">
                <a:solidFill>
                  <a:srgbClr val="222366"/>
                </a:solidFill>
                <a:latin typeface="Public Sans Bold"/>
                <a:ea typeface="Public Sans Bold"/>
                <a:cs typeface="Public Sans Bold"/>
                <a:sym typeface="Public Sans Bold"/>
              </a:rPr>
              <a:t>Layer : Details</a:t>
            </a:r>
          </a:p>
          <a:p>
            <a:pPr algn="l">
              <a:lnSpc>
                <a:spcPts val="3232"/>
              </a:lnSpc>
            </a:pPr>
            <a:r>
              <a:rPr lang="en-US" sz="2309" b="true">
                <a:solidFill>
                  <a:srgbClr val="222366"/>
                </a:solidFill>
                <a:latin typeface="Public Sans Bold"/>
                <a:ea typeface="Public Sans Bold"/>
                <a:cs typeface="Public Sans Bold"/>
                <a:sym typeface="Public Sans Bold"/>
              </a:rPr>
              <a:t>Input</a:t>
            </a:r>
          </a:p>
          <a:p>
            <a:pPr algn="l">
              <a:lnSpc>
                <a:spcPts val="3232"/>
              </a:lnSpc>
            </a:pPr>
            <a:r>
              <a:rPr lang="en-US" sz="2309">
                <a:solidFill>
                  <a:srgbClr val="222366"/>
                </a:solidFill>
                <a:latin typeface="Public Sans"/>
                <a:ea typeface="Public Sans"/>
                <a:cs typeface="Public Sans"/>
                <a:sym typeface="Public Sans"/>
              </a:rPr>
              <a:t>Diagnosis summary JSON (organ, condition, confidence, risk level)</a:t>
            </a:r>
          </a:p>
          <a:p>
            <a:pPr algn="l">
              <a:lnSpc>
                <a:spcPts val="3232"/>
              </a:lnSpc>
            </a:pPr>
            <a:r>
              <a:rPr lang="en-US" sz="2309" b="true">
                <a:solidFill>
                  <a:srgbClr val="222366"/>
                </a:solidFill>
                <a:latin typeface="Public Sans Bold"/>
                <a:ea typeface="Public Sans Bold"/>
                <a:cs typeface="Public Sans Bold"/>
                <a:sym typeface="Public Sans Bold"/>
              </a:rPr>
              <a:t>Prompt Template</a:t>
            </a:r>
          </a:p>
          <a:p>
            <a:pPr algn="l">
              <a:lnSpc>
                <a:spcPts val="3232"/>
              </a:lnSpc>
            </a:pPr>
            <a:r>
              <a:rPr lang="en-US" sz="2309">
                <a:solidFill>
                  <a:srgbClr val="222366"/>
                </a:solidFill>
                <a:latin typeface="Public Sans"/>
                <a:ea typeface="Public Sans"/>
                <a:cs typeface="Public Sans"/>
                <a:sym typeface="Public Sans"/>
              </a:rPr>
              <a:t>"Given the diagnosis: {organ}-{condition}-{confidence}%, respond to user queries with contextual awareness and clinical neutrality."</a:t>
            </a:r>
          </a:p>
          <a:p>
            <a:pPr algn="l">
              <a:lnSpc>
                <a:spcPts val="3232"/>
              </a:lnSpc>
            </a:pPr>
            <a:r>
              <a:rPr lang="en-US" sz="2309" b="true">
                <a:solidFill>
                  <a:srgbClr val="222366"/>
                </a:solidFill>
                <a:latin typeface="Public Sans Bold"/>
                <a:ea typeface="Public Sans Bold"/>
                <a:cs typeface="Public Sans Bold"/>
                <a:sym typeface="Public Sans Bold"/>
              </a:rPr>
              <a:t>Safety Layer</a:t>
            </a:r>
          </a:p>
          <a:p>
            <a:pPr algn="l">
              <a:lnSpc>
                <a:spcPts val="3232"/>
              </a:lnSpc>
            </a:pPr>
            <a:r>
              <a:rPr lang="en-US" sz="2309">
                <a:solidFill>
                  <a:srgbClr val="222366"/>
                </a:solidFill>
                <a:latin typeface="Public Sans"/>
                <a:ea typeface="Public Sans"/>
                <a:cs typeface="Public Sans"/>
                <a:sym typeface="Public Sans"/>
              </a:rPr>
              <a:t>Force LLM to output informational, not prescriptive, responses. Example: append "Always advise user to consult a licensed clinician."</a:t>
            </a:r>
          </a:p>
          <a:p>
            <a:pPr algn="l">
              <a:lnSpc>
                <a:spcPts val="3232"/>
              </a:lnSpc>
            </a:pPr>
            <a:r>
              <a:rPr lang="en-US" sz="2309" b="true">
                <a:solidFill>
                  <a:srgbClr val="222366"/>
                </a:solidFill>
                <a:latin typeface="Public Sans Bold"/>
                <a:ea typeface="Public Sans Bold"/>
                <a:cs typeface="Public Sans Bold"/>
                <a:sym typeface="Public Sans Bold"/>
              </a:rPr>
              <a:t>Output Example</a:t>
            </a:r>
          </a:p>
          <a:p>
            <a:pPr algn="l">
              <a:lnSpc>
                <a:spcPts val="3232"/>
              </a:lnSpc>
            </a:pPr>
            <a:r>
              <a:rPr lang="en-US" sz="2309">
                <a:solidFill>
                  <a:srgbClr val="222366"/>
                </a:solidFill>
                <a:latin typeface="Public Sans"/>
                <a:ea typeface="Public Sans"/>
                <a:cs typeface="Public Sans"/>
                <a:sym typeface="Public Sans"/>
              </a:rPr>
              <a:t>"Based on your scan, mild hepatomegaly is possible. This can occur due to fatty liver, viral infection, or metabolic causes. Please consult a hepatologist."</a:t>
            </a:r>
          </a:p>
          <a:p>
            <a:pPr algn="l">
              <a:lnSpc>
                <a:spcPts val="104"/>
              </a:lnSpc>
            </a:pPr>
          </a:p>
        </p:txBody>
      </p:sp>
      <p:sp>
        <p:nvSpPr>
          <p:cNvPr name="Freeform 6" id="6"/>
          <p:cNvSpPr/>
          <p:nvPr/>
        </p:nvSpPr>
        <p:spPr>
          <a:xfrm flipH="false" flipV="false" rot="0">
            <a:off x="11378596" y="152109"/>
            <a:ext cx="6004763" cy="9437741"/>
          </a:xfrm>
          <a:custGeom>
            <a:avLst/>
            <a:gdLst/>
            <a:ahLst/>
            <a:cxnLst/>
            <a:rect r="r" b="b" t="t" l="l"/>
            <a:pathLst>
              <a:path h="9437741" w="6004763">
                <a:moveTo>
                  <a:pt x="0" y="0"/>
                </a:moveTo>
                <a:lnTo>
                  <a:pt x="6004762" y="0"/>
                </a:lnTo>
                <a:lnTo>
                  <a:pt x="6004762" y="9437741"/>
                </a:lnTo>
                <a:lnTo>
                  <a:pt x="0" y="9437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2162601" y="1766227"/>
            <a:ext cx="4436751" cy="6594564"/>
            <a:chOff x="0" y="0"/>
            <a:chExt cx="633309" cy="941318"/>
          </a:xfrm>
        </p:grpSpPr>
        <p:sp>
          <p:nvSpPr>
            <p:cNvPr name="Freeform 8" id="8"/>
            <p:cNvSpPr/>
            <p:nvPr/>
          </p:nvSpPr>
          <p:spPr>
            <a:xfrm flipH="false" flipV="false" rot="0">
              <a:off x="0" y="0"/>
              <a:ext cx="633309" cy="941318"/>
            </a:xfrm>
            <a:custGeom>
              <a:avLst/>
              <a:gdLst/>
              <a:ahLst/>
              <a:cxnLst/>
              <a:rect r="r" b="b" t="t" l="l"/>
              <a:pathLst>
                <a:path h="941318" w="633309">
                  <a:moveTo>
                    <a:pt x="0" y="0"/>
                  </a:moveTo>
                  <a:lnTo>
                    <a:pt x="633309" y="0"/>
                  </a:lnTo>
                  <a:lnTo>
                    <a:pt x="633309" y="941318"/>
                  </a:lnTo>
                  <a:lnTo>
                    <a:pt x="0" y="941318"/>
                  </a:lnTo>
                  <a:close/>
                </a:path>
              </a:pathLst>
            </a:custGeom>
            <a:solidFill>
              <a:srgbClr val="E9EAF6"/>
            </a:solidFill>
          </p:spPr>
        </p:sp>
        <p:sp>
          <p:nvSpPr>
            <p:cNvPr name="TextBox 9" id="9"/>
            <p:cNvSpPr txBox="true"/>
            <p:nvPr/>
          </p:nvSpPr>
          <p:spPr>
            <a:xfrm>
              <a:off x="0" y="-38100"/>
              <a:ext cx="633309" cy="97941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1692819" y="3721993"/>
            <a:ext cx="5214215" cy="410506"/>
          </a:xfrm>
          <a:prstGeom prst="rect">
            <a:avLst/>
          </a:prstGeom>
        </p:spPr>
        <p:txBody>
          <a:bodyPr anchor="t" rtlCol="false" tIns="0" lIns="0" bIns="0" rIns="0">
            <a:spAutoFit/>
          </a:bodyPr>
          <a:lstStyle/>
          <a:p>
            <a:pPr algn="ctr">
              <a:lnSpc>
                <a:spcPts val="3301"/>
              </a:lnSpc>
            </a:pPr>
            <a:r>
              <a:rPr lang="en-US" sz="2357">
                <a:solidFill>
                  <a:srgbClr val="222366"/>
                </a:solidFill>
                <a:latin typeface="Public Sans"/>
                <a:ea typeface="Public Sans"/>
                <a:cs typeface="Public Sans"/>
                <a:sym typeface="Public Sans"/>
              </a:rPr>
              <a:t>User: What does my scan say?</a:t>
            </a:r>
          </a:p>
        </p:txBody>
      </p:sp>
      <p:sp>
        <p:nvSpPr>
          <p:cNvPr name="TextBox 11" id="11"/>
          <p:cNvSpPr txBox="true"/>
          <p:nvPr/>
        </p:nvSpPr>
        <p:spPr>
          <a:xfrm rot="0">
            <a:off x="12018181" y="4484923"/>
            <a:ext cx="4725592" cy="1865953"/>
          </a:xfrm>
          <a:prstGeom prst="rect">
            <a:avLst/>
          </a:prstGeom>
        </p:spPr>
        <p:txBody>
          <a:bodyPr anchor="t" rtlCol="false" tIns="0" lIns="0" bIns="0" rIns="0">
            <a:spAutoFit/>
          </a:bodyPr>
          <a:lstStyle/>
          <a:p>
            <a:pPr algn="ctr">
              <a:lnSpc>
                <a:spcPts val="2991"/>
              </a:lnSpc>
            </a:pPr>
            <a:r>
              <a:rPr lang="en-US" sz="2136">
                <a:solidFill>
                  <a:srgbClr val="222366"/>
                </a:solidFill>
                <a:latin typeface="Public Sans"/>
                <a:ea typeface="Public Sans"/>
                <a:cs typeface="Public Sans"/>
                <a:sym typeface="Public Sans"/>
              </a:rPr>
              <a:t>Chatbot: The model indicates signs of an enlarged liver (hepatomegaly) with a confidence of 82%. Would you like to know possible causes or recommended tests?</a:t>
            </a:r>
          </a:p>
        </p:txBody>
      </p:sp>
      <p:sp>
        <p:nvSpPr>
          <p:cNvPr name="TextBox 12" id="12"/>
          <p:cNvSpPr txBox="true"/>
          <p:nvPr/>
        </p:nvSpPr>
        <p:spPr>
          <a:xfrm rot="0">
            <a:off x="12112241" y="2836389"/>
            <a:ext cx="4537471"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Example Interaction: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378596" y="152109"/>
            <a:ext cx="6004763" cy="9437741"/>
          </a:xfrm>
          <a:custGeom>
            <a:avLst/>
            <a:gdLst/>
            <a:ahLst/>
            <a:cxnLst/>
            <a:rect r="r" b="b" t="t" l="l"/>
            <a:pathLst>
              <a:path h="9437741" w="6004763">
                <a:moveTo>
                  <a:pt x="0" y="0"/>
                </a:moveTo>
                <a:lnTo>
                  <a:pt x="6004762" y="0"/>
                </a:lnTo>
                <a:lnTo>
                  <a:pt x="6004762" y="9437741"/>
                </a:lnTo>
                <a:lnTo>
                  <a:pt x="0" y="9437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62601" y="1766227"/>
            <a:ext cx="4436751" cy="6594564"/>
            <a:chOff x="0" y="0"/>
            <a:chExt cx="633309" cy="941318"/>
          </a:xfrm>
        </p:grpSpPr>
        <p:sp>
          <p:nvSpPr>
            <p:cNvPr name="Freeform 4" id="4"/>
            <p:cNvSpPr/>
            <p:nvPr/>
          </p:nvSpPr>
          <p:spPr>
            <a:xfrm flipH="false" flipV="false" rot="0">
              <a:off x="0" y="0"/>
              <a:ext cx="633309" cy="941318"/>
            </a:xfrm>
            <a:custGeom>
              <a:avLst/>
              <a:gdLst/>
              <a:ahLst/>
              <a:cxnLst/>
              <a:rect r="r" b="b" t="t" l="l"/>
              <a:pathLst>
                <a:path h="941318" w="633309">
                  <a:moveTo>
                    <a:pt x="0" y="0"/>
                  </a:moveTo>
                  <a:lnTo>
                    <a:pt x="633309" y="0"/>
                  </a:lnTo>
                  <a:lnTo>
                    <a:pt x="633309" y="941318"/>
                  </a:lnTo>
                  <a:lnTo>
                    <a:pt x="0" y="941318"/>
                  </a:lnTo>
                  <a:close/>
                </a:path>
              </a:pathLst>
            </a:custGeom>
            <a:solidFill>
              <a:srgbClr val="E9EAF6"/>
            </a:solidFill>
          </p:spPr>
        </p:sp>
        <p:sp>
          <p:nvSpPr>
            <p:cNvPr name="TextBox 5" id="5"/>
            <p:cNvSpPr txBox="true"/>
            <p:nvPr/>
          </p:nvSpPr>
          <p:spPr>
            <a:xfrm>
              <a:off x="0" y="-38100"/>
              <a:ext cx="633309" cy="97941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2162601" y="3298108"/>
            <a:ext cx="4436751" cy="86995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ea typeface="Public Sans"/>
                <a:cs typeface="Public Sans"/>
                <a:sym typeface="Public Sans"/>
              </a:rPr>
              <a:t>User: I have abdominal pain and yellowish eyes.</a:t>
            </a:r>
          </a:p>
        </p:txBody>
      </p:sp>
      <p:sp>
        <p:nvSpPr>
          <p:cNvPr name="TextBox 7" id="7"/>
          <p:cNvSpPr txBox="true"/>
          <p:nvPr/>
        </p:nvSpPr>
        <p:spPr>
          <a:xfrm rot="0">
            <a:off x="11937805" y="4558583"/>
            <a:ext cx="4792771" cy="2044747"/>
          </a:xfrm>
          <a:prstGeom prst="rect">
            <a:avLst/>
          </a:prstGeom>
        </p:spPr>
        <p:txBody>
          <a:bodyPr anchor="t" rtlCol="false" tIns="0" lIns="0" bIns="0" rIns="0">
            <a:spAutoFit/>
          </a:bodyPr>
          <a:lstStyle/>
          <a:p>
            <a:pPr algn="ctr">
              <a:lnSpc>
                <a:spcPts val="3285"/>
              </a:lnSpc>
            </a:pPr>
            <a:r>
              <a:rPr lang="en-US" sz="2347">
                <a:solidFill>
                  <a:srgbClr val="222366"/>
                </a:solidFill>
                <a:latin typeface="Public Sans"/>
                <a:ea typeface="Public Sans"/>
                <a:cs typeface="Public Sans"/>
                <a:sym typeface="Public Sans"/>
              </a:rPr>
              <a:t>Chatbot: These symptoms may involve the liver or gallbladder. Recommended tests: Ultrasound Abdomen, Liver Function Test (LFT).</a:t>
            </a:r>
          </a:p>
        </p:txBody>
      </p:sp>
      <p:sp>
        <p:nvSpPr>
          <p:cNvPr name="TextBox 8" id="8"/>
          <p:cNvSpPr txBox="true"/>
          <p:nvPr/>
        </p:nvSpPr>
        <p:spPr>
          <a:xfrm rot="0">
            <a:off x="635137" y="1941113"/>
            <a:ext cx="7250992"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Medical Chatbot Integration</a:t>
            </a:r>
          </a:p>
        </p:txBody>
      </p:sp>
      <p:sp>
        <p:nvSpPr>
          <p:cNvPr name="TextBox 9" id="9"/>
          <p:cNvSpPr txBox="true"/>
          <p:nvPr/>
        </p:nvSpPr>
        <p:spPr>
          <a:xfrm rot="0">
            <a:off x="635137" y="507735"/>
            <a:ext cx="10045370" cy="1069339"/>
          </a:xfrm>
          <a:prstGeom prst="rect">
            <a:avLst/>
          </a:prstGeom>
        </p:spPr>
        <p:txBody>
          <a:bodyPr anchor="t" rtlCol="false" tIns="0" lIns="0" bIns="0" rIns="0">
            <a:spAutoFit/>
          </a:bodyPr>
          <a:lstStyle/>
          <a:p>
            <a:pPr algn="l">
              <a:lnSpc>
                <a:spcPts val="8260"/>
              </a:lnSpc>
            </a:pPr>
            <a:r>
              <a:rPr lang="en-US" sz="5900">
                <a:solidFill>
                  <a:srgbClr val="222366"/>
                </a:solidFill>
                <a:latin typeface="Brick Sans"/>
                <a:ea typeface="Brick Sans"/>
                <a:cs typeface="Brick Sans"/>
                <a:sym typeface="Brick Sans"/>
              </a:rPr>
              <a:t>Phase 2 Expansion</a:t>
            </a:r>
          </a:p>
        </p:txBody>
      </p:sp>
      <p:sp>
        <p:nvSpPr>
          <p:cNvPr name="TextBox 10" id="10"/>
          <p:cNvSpPr txBox="true"/>
          <p:nvPr/>
        </p:nvSpPr>
        <p:spPr>
          <a:xfrm rot="0">
            <a:off x="12193105" y="2181461"/>
            <a:ext cx="4537471"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Example Interaction:</a:t>
            </a:r>
          </a:p>
        </p:txBody>
      </p:sp>
      <p:sp>
        <p:nvSpPr>
          <p:cNvPr name="TextBox 11" id="11"/>
          <p:cNvSpPr txBox="true"/>
          <p:nvPr/>
        </p:nvSpPr>
        <p:spPr>
          <a:xfrm rot="0">
            <a:off x="635137" y="2835908"/>
            <a:ext cx="10331432" cy="1794351"/>
          </a:xfrm>
          <a:prstGeom prst="rect">
            <a:avLst/>
          </a:prstGeom>
        </p:spPr>
        <p:txBody>
          <a:bodyPr anchor="t" rtlCol="false" tIns="0" lIns="0" bIns="0" rIns="0">
            <a:spAutoFit/>
          </a:bodyPr>
          <a:lstStyle/>
          <a:p>
            <a:pPr algn="l">
              <a:lnSpc>
                <a:spcPts val="3599"/>
              </a:lnSpc>
            </a:pPr>
            <a:r>
              <a:rPr lang="en-US" sz="2571">
                <a:solidFill>
                  <a:srgbClr val="222366"/>
                </a:solidFill>
                <a:latin typeface="Public Sans"/>
                <a:ea typeface="Public Sans"/>
                <a:cs typeface="Public Sans"/>
                <a:sym typeface="Public Sans"/>
              </a:rPr>
              <a:t>Symptom-Based Diagnosis</a:t>
            </a:r>
          </a:p>
          <a:p>
            <a:pPr algn="l">
              <a:lnSpc>
                <a:spcPts val="3599"/>
              </a:lnSpc>
            </a:pPr>
            <a:r>
              <a:rPr lang="en-US" sz="2571">
                <a:solidFill>
                  <a:srgbClr val="222366"/>
                </a:solidFill>
                <a:latin typeface="Public Sans"/>
                <a:ea typeface="Public Sans"/>
                <a:cs typeface="Public Sans"/>
                <a:sym typeface="Public Sans"/>
              </a:rPr>
              <a:t>Objective: Allow users to describe symptoms in natural language (e.g., “I feel breathless and dizzy”) → model suggests possible affected organs or next tests.</a:t>
            </a:r>
          </a:p>
        </p:txBody>
      </p:sp>
      <p:sp>
        <p:nvSpPr>
          <p:cNvPr name="TextBox 12" id="12"/>
          <p:cNvSpPr txBox="true"/>
          <p:nvPr/>
        </p:nvSpPr>
        <p:spPr>
          <a:xfrm rot="0">
            <a:off x="440120" y="5882478"/>
            <a:ext cx="9522087" cy="2622550"/>
          </a:xfrm>
          <a:prstGeom prst="rect">
            <a:avLst/>
          </a:prstGeom>
        </p:spPr>
        <p:txBody>
          <a:bodyPr anchor="t" rtlCol="false" tIns="0" lIns="0" bIns="0" rIns="0">
            <a:spAutoFit/>
          </a:bodyPr>
          <a:lstStyle/>
          <a:p>
            <a:pPr algn="just" marL="539749" indent="-269875" lvl="1">
              <a:lnSpc>
                <a:spcPts val="3499"/>
              </a:lnSpc>
              <a:buAutoNum type="arabicPeriod" startAt="1"/>
            </a:pPr>
            <a:r>
              <a:rPr lang="en-US" b="true" sz="2499">
                <a:solidFill>
                  <a:srgbClr val="222366"/>
                </a:solidFill>
                <a:latin typeface="Public Sans Bold"/>
                <a:ea typeface="Public Sans Bold"/>
                <a:cs typeface="Public Sans Bold"/>
                <a:sym typeface="Public Sans Bold"/>
              </a:rPr>
              <a:t>Text Input → LLM Symptom Parser: </a:t>
            </a:r>
            <a:r>
              <a:rPr lang="en-US" sz="2499">
                <a:solidFill>
                  <a:srgbClr val="222366"/>
                </a:solidFill>
                <a:latin typeface="Public Sans"/>
                <a:ea typeface="Public Sans"/>
                <a:cs typeface="Public Sans"/>
                <a:sym typeface="Public Sans"/>
              </a:rPr>
              <a:t>Extract medical entities and symptoms.</a:t>
            </a:r>
          </a:p>
          <a:p>
            <a:pPr algn="just" marL="539749" indent="-269875" lvl="1">
              <a:lnSpc>
                <a:spcPts val="3499"/>
              </a:lnSpc>
              <a:buAutoNum type="arabicPeriod" startAt="1"/>
            </a:pPr>
            <a:r>
              <a:rPr lang="en-US" b="true" sz="2499">
                <a:solidFill>
                  <a:srgbClr val="222366"/>
                </a:solidFill>
                <a:latin typeface="Public Sans Bold"/>
                <a:ea typeface="Public Sans Bold"/>
                <a:cs typeface="Public Sans Bold"/>
                <a:sym typeface="Public Sans Bold"/>
              </a:rPr>
              <a:t>Symptom-to-Organ Mapper: </a:t>
            </a:r>
            <a:r>
              <a:rPr lang="en-US" sz="2499">
                <a:solidFill>
                  <a:srgbClr val="222366"/>
                </a:solidFill>
                <a:latin typeface="Public Sans"/>
                <a:ea typeface="Public Sans"/>
                <a:cs typeface="Public Sans"/>
                <a:sym typeface="Public Sans"/>
              </a:rPr>
              <a:t>Use medical ontology (e.g., UMLS, SNOMED CT) to map symptoms to organ systems.</a:t>
            </a:r>
          </a:p>
          <a:p>
            <a:pPr algn="just" marL="539749" indent="-269875" lvl="1">
              <a:lnSpc>
                <a:spcPts val="3499"/>
              </a:lnSpc>
              <a:buAutoNum type="arabicPeriod" startAt="1"/>
            </a:pPr>
            <a:r>
              <a:rPr lang="en-US" b="true" sz="2499">
                <a:solidFill>
                  <a:srgbClr val="222366"/>
                </a:solidFill>
                <a:latin typeface="Public Sans Bold"/>
                <a:ea typeface="Public Sans Bold"/>
                <a:cs typeface="Public Sans Bold"/>
                <a:sym typeface="Public Sans Bold"/>
              </a:rPr>
              <a:t>Organ-to-Test Suggestion: </a:t>
            </a:r>
            <a:r>
              <a:rPr lang="en-US" sz="2499">
                <a:solidFill>
                  <a:srgbClr val="222366"/>
                </a:solidFill>
                <a:latin typeface="Public Sans"/>
                <a:ea typeface="Public Sans"/>
                <a:cs typeface="Public Sans"/>
                <a:sym typeface="Public Sans"/>
              </a:rPr>
              <a:t>Suggest possible radiological or lab tests.</a:t>
            </a:r>
          </a:p>
        </p:txBody>
      </p:sp>
      <p:sp>
        <p:nvSpPr>
          <p:cNvPr name="TextBox 13" id="13"/>
          <p:cNvSpPr txBox="true"/>
          <p:nvPr/>
        </p:nvSpPr>
        <p:spPr>
          <a:xfrm rot="0">
            <a:off x="635137" y="4963634"/>
            <a:ext cx="7250992"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PIPELINE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378596" y="152109"/>
            <a:ext cx="6004763" cy="9437741"/>
          </a:xfrm>
          <a:custGeom>
            <a:avLst/>
            <a:gdLst/>
            <a:ahLst/>
            <a:cxnLst/>
            <a:rect r="r" b="b" t="t" l="l"/>
            <a:pathLst>
              <a:path h="9437741" w="6004763">
                <a:moveTo>
                  <a:pt x="0" y="0"/>
                </a:moveTo>
                <a:lnTo>
                  <a:pt x="6004762" y="0"/>
                </a:lnTo>
                <a:lnTo>
                  <a:pt x="6004762" y="9437741"/>
                </a:lnTo>
                <a:lnTo>
                  <a:pt x="0" y="9437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62601" y="1766227"/>
            <a:ext cx="4436751" cy="6594564"/>
            <a:chOff x="0" y="0"/>
            <a:chExt cx="633309" cy="941318"/>
          </a:xfrm>
        </p:grpSpPr>
        <p:sp>
          <p:nvSpPr>
            <p:cNvPr name="Freeform 4" id="4"/>
            <p:cNvSpPr/>
            <p:nvPr/>
          </p:nvSpPr>
          <p:spPr>
            <a:xfrm flipH="false" flipV="false" rot="0">
              <a:off x="0" y="0"/>
              <a:ext cx="633309" cy="941318"/>
            </a:xfrm>
            <a:custGeom>
              <a:avLst/>
              <a:gdLst/>
              <a:ahLst/>
              <a:cxnLst/>
              <a:rect r="r" b="b" t="t" l="l"/>
              <a:pathLst>
                <a:path h="941318" w="633309">
                  <a:moveTo>
                    <a:pt x="0" y="0"/>
                  </a:moveTo>
                  <a:lnTo>
                    <a:pt x="633309" y="0"/>
                  </a:lnTo>
                  <a:lnTo>
                    <a:pt x="633309" y="941318"/>
                  </a:lnTo>
                  <a:lnTo>
                    <a:pt x="0" y="941318"/>
                  </a:lnTo>
                  <a:close/>
                </a:path>
              </a:pathLst>
            </a:custGeom>
            <a:solidFill>
              <a:srgbClr val="E9EAF6"/>
            </a:solidFill>
          </p:spPr>
        </p:sp>
        <p:sp>
          <p:nvSpPr>
            <p:cNvPr name="TextBox 5" id="5"/>
            <p:cNvSpPr txBox="true"/>
            <p:nvPr/>
          </p:nvSpPr>
          <p:spPr>
            <a:xfrm>
              <a:off x="0" y="-38100"/>
              <a:ext cx="633309" cy="97941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635137" y="1941113"/>
            <a:ext cx="7250992"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Medical Chatbot Integration</a:t>
            </a:r>
          </a:p>
        </p:txBody>
      </p:sp>
      <p:sp>
        <p:nvSpPr>
          <p:cNvPr name="TextBox 7" id="7"/>
          <p:cNvSpPr txBox="true"/>
          <p:nvPr/>
        </p:nvSpPr>
        <p:spPr>
          <a:xfrm rot="0">
            <a:off x="635137" y="507735"/>
            <a:ext cx="10045370" cy="1069339"/>
          </a:xfrm>
          <a:prstGeom prst="rect">
            <a:avLst/>
          </a:prstGeom>
        </p:spPr>
        <p:txBody>
          <a:bodyPr anchor="t" rtlCol="false" tIns="0" lIns="0" bIns="0" rIns="0">
            <a:spAutoFit/>
          </a:bodyPr>
          <a:lstStyle/>
          <a:p>
            <a:pPr algn="l">
              <a:lnSpc>
                <a:spcPts val="8260"/>
              </a:lnSpc>
            </a:pPr>
            <a:r>
              <a:rPr lang="en-US" sz="5900">
                <a:solidFill>
                  <a:srgbClr val="222366"/>
                </a:solidFill>
                <a:latin typeface="Brick Sans"/>
                <a:ea typeface="Brick Sans"/>
                <a:cs typeface="Brick Sans"/>
                <a:sym typeface="Brick Sans"/>
              </a:rPr>
              <a:t>Phase 2 Expansion</a:t>
            </a:r>
          </a:p>
        </p:txBody>
      </p:sp>
      <p:sp>
        <p:nvSpPr>
          <p:cNvPr name="TextBox 8" id="8"/>
          <p:cNvSpPr txBox="true"/>
          <p:nvPr/>
        </p:nvSpPr>
        <p:spPr>
          <a:xfrm rot="0">
            <a:off x="635137" y="2859958"/>
            <a:ext cx="10045370" cy="1308100"/>
          </a:xfrm>
          <a:prstGeom prst="rect">
            <a:avLst/>
          </a:prstGeom>
        </p:spPr>
        <p:txBody>
          <a:bodyPr anchor="t" rtlCol="false" tIns="0" lIns="0" bIns="0" rIns="0">
            <a:spAutoFit/>
          </a:bodyPr>
          <a:lstStyle/>
          <a:p>
            <a:pPr algn="l">
              <a:lnSpc>
                <a:spcPts val="3499"/>
              </a:lnSpc>
            </a:pPr>
            <a:r>
              <a:rPr lang="en-US" sz="2499">
                <a:solidFill>
                  <a:srgbClr val="222366"/>
                </a:solidFill>
                <a:latin typeface="Public Sans"/>
                <a:ea typeface="Public Sans"/>
                <a:cs typeface="Public Sans"/>
                <a:sym typeface="Public Sans"/>
              </a:rPr>
              <a:t>Follow-up Recommendations</a:t>
            </a:r>
          </a:p>
          <a:p>
            <a:pPr algn="l">
              <a:lnSpc>
                <a:spcPts val="3499"/>
              </a:lnSpc>
            </a:pPr>
            <a:r>
              <a:rPr lang="en-US" sz="2499">
                <a:solidFill>
                  <a:srgbClr val="222366"/>
                </a:solidFill>
                <a:latin typeface="Public Sans"/>
                <a:ea typeface="Public Sans"/>
                <a:cs typeface="Public Sans"/>
                <a:sym typeface="Public Sans"/>
              </a:rPr>
              <a:t>Objective: Generate action-oriented but safe next-step suggestions based on model output and chat context.</a:t>
            </a:r>
          </a:p>
        </p:txBody>
      </p:sp>
      <p:sp>
        <p:nvSpPr>
          <p:cNvPr name="TextBox 9" id="9"/>
          <p:cNvSpPr txBox="true"/>
          <p:nvPr/>
        </p:nvSpPr>
        <p:spPr>
          <a:xfrm rot="0">
            <a:off x="625612" y="5850516"/>
            <a:ext cx="9639878" cy="2184400"/>
          </a:xfrm>
          <a:prstGeom prst="rect">
            <a:avLst/>
          </a:prstGeom>
        </p:spPr>
        <p:txBody>
          <a:bodyPr anchor="t" rtlCol="false" tIns="0" lIns="0" bIns="0" rIns="0">
            <a:spAutoFit/>
          </a:bodyPr>
          <a:lstStyle/>
          <a:p>
            <a:pPr algn="just" marL="539749" indent="-269875" lvl="1">
              <a:lnSpc>
                <a:spcPts val="3499"/>
              </a:lnSpc>
              <a:buAutoNum type="arabicPeriod" startAt="1"/>
            </a:pPr>
            <a:r>
              <a:rPr lang="en-US" sz="2499">
                <a:solidFill>
                  <a:srgbClr val="222366"/>
                </a:solidFill>
                <a:latin typeface="Public Sans"/>
                <a:ea typeface="Public Sans"/>
                <a:cs typeface="Public Sans"/>
                <a:sym typeface="Public Sans"/>
              </a:rPr>
              <a:t>Define rule-based templates linked to diagnosis categories.</a:t>
            </a:r>
          </a:p>
          <a:p>
            <a:pPr algn="just" marL="539749" indent="-269875" lvl="1">
              <a:lnSpc>
                <a:spcPts val="3499"/>
              </a:lnSpc>
              <a:buAutoNum type="arabicPeriod" startAt="1"/>
            </a:pPr>
            <a:r>
              <a:rPr lang="en-US" sz="2499">
                <a:solidFill>
                  <a:srgbClr val="222366"/>
                </a:solidFill>
                <a:latin typeface="Public Sans"/>
                <a:ea typeface="Public Sans"/>
                <a:cs typeface="Public Sans"/>
                <a:sym typeface="Public Sans"/>
              </a:rPr>
              <a:t>LLM reformulates them conversationally.</a:t>
            </a:r>
          </a:p>
          <a:p>
            <a:pPr algn="just" marL="539749" indent="-269875" lvl="1">
              <a:lnSpc>
                <a:spcPts val="3499"/>
              </a:lnSpc>
              <a:buAutoNum type="arabicPeriod" startAt="1"/>
            </a:pPr>
            <a:r>
              <a:rPr lang="en-US" sz="2499">
                <a:solidFill>
                  <a:srgbClr val="222366"/>
                </a:solidFill>
                <a:latin typeface="Public Sans"/>
                <a:ea typeface="Public Sans"/>
                <a:cs typeface="Public Sans"/>
                <a:sym typeface="Public Sans"/>
              </a:rPr>
              <a:t>Ensure every recommendation ends with s</a:t>
            </a:r>
            <a:r>
              <a:rPr lang="en-US" sz="2499">
                <a:solidFill>
                  <a:srgbClr val="222366"/>
                </a:solidFill>
                <a:latin typeface="Public Sans"/>
                <a:ea typeface="Public Sans"/>
                <a:cs typeface="Public Sans"/>
                <a:sym typeface="Public Sans"/>
              </a:rPr>
              <a:t>afety reminder (“Consult a doctor before taking action”).</a:t>
            </a:r>
          </a:p>
          <a:p>
            <a:pPr algn="just">
              <a:lnSpc>
                <a:spcPts val="3499"/>
              </a:lnSpc>
            </a:pPr>
          </a:p>
        </p:txBody>
      </p:sp>
      <p:sp>
        <p:nvSpPr>
          <p:cNvPr name="TextBox 10" id="10"/>
          <p:cNvSpPr txBox="true"/>
          <p:nvPr/>
        </p:nvSpPr>
        <p:spPr>
          <a:xfrm rot="0">
            <a:off x="625612" y="5076825"/>
            <a:ext cx="7250992"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Implementation:</a:t>
            </a:r>
          </a:p>
        </p:txBody>
      </p:sp>
      <p:sp>
        <p:nvSpPr>
          <p:cNvPr name="TextBox 11" id="11"/>
          <p:cNvSpPr txBox="true"/>
          <p:nvPr/>
        </p:nvSpPr>
        <p:spPr>
          <a:xfrm rot="0">
            <a:off x="12105366" y="5345126"/>
            <a:ext cx="4551221" cy="1077455"/>
          </a:xfrm>
          <a:prstGeom prst="rect">
            <a:avLst/>
          </a:prstGeom>
        </p:spPr>
        <p:txBody>
          <a:bodyPr anchor="t" rtlCol="false" tIns="0" lIns="0" bIns="0" rIns="0">
            <a:spAutoFit/>
          </a:bodyPr>
          <a:lstStyle/>
          <a:p>
            <a:pPr algn="ctr">
              <a:lnSpc>
                <a:spcPts val="2881"/>
              </a:lnSpc>
            </a:pPr>
            <a:r>
              <a:rPr lang="en-US" sz="2058">
                <a:solidFill>
                  <a:srgbClr val="222366"/>
                </a:solidFill>
                <a:latin typeface="Public Sans"/>
                <a:ea typeface="Public Sans"/>
                <a:cs typeface="Public Sans"/>
                <a:sym typeface="Public Sans"/>
              </a:rPr>
              <a:t>Input</a:t>
            </a:r>
          </a:p>
          <a:p>
            <a:pPr algn="ctr">
              <a:lnSpc>
                <a:spcPts val="2881"/>
              </a:lnSpc>
            </a:pPr>
            <a:r>
              <a:rPr lang="en-US" sz="2058">
                <a:solidFill>
                  <a:srgbClr val="222366"/>
                </a:solidFill>
                <a:latin typeface="Public Sans"/>
                <a:ea typeface="Public Sans"/>
                <a:cs typeface="Public Sans"/>
                <a:sym typeface="Public Sans"/>
              </a:rPr>
              <a:t>Organ: BrainCondition: Lesion (Confidence: 61%)</a:t>
            </a:r>
          </a:p>
        </p:txBody>
      </p:sp>
      <p:sp>
        <p:nvSpPr>
          <p:cNvPr name="TextBox 12" id="12"/>
          <p:cNvSpPr txBox="true"/>
          <p:nvPr/>
        </p:nvSpPr>
        <p:spPr>
          <a:xfrm rot="0">
            <a:off x="11991983" y="6559495"/>
            <a:ext cx="4738593" cy="1495404"/>
          </a:xfrm>
          <a:prstGeom prst="rect">
            <a:avLst/>
          </a:prstGeom>
        </p:spPr>
        <p:txBody>
          <a:bodyPr anchor="t" rtlCol="false" tIns="0" lIns="0" bIns="0" rIns="0">
            <a:spAutoFit/>
          </a:bodyPr>
          <a:lstStyle/>
          <a:p>
            <a:pPr algn="ctr">
              <a:lnSpc>
                <a:spcPts val="2999"/>
              </a:lnSpc>
            </a:pPr>
            <a:r>
              <a:rPr lang="en-US" sz="2142">
                <a:solidFill>
                  <a:srgbClr val="222366"/>
                </a:solidFill>
                <a:latin typeface="Public Sans"/>
                <a:ea typeface="Public Sans"/>
                <a:cs typeface="Public Sans"/>
                <a:sym typeface="Public Sans"/>
              </a:rPr>
              <a:t>“A possible abnormality was noted in the brain scan. Consider MRI Brain with contrast and a neurologist’s evaluation.”</a:t>
            </a:r>
          </a:p>
        </p:txBody>
      </p:sp>
      <p:sp>
        <p:nvSpPr>
          <p:cNvPr name="TextBox 13" id="13"/>
          <p:cNvSpPr txBox="true"/>
          <p:nvPr/>
        </p:nvSpPr>
        <p:spPr>
          <a:xfrm rot="0">
            <a:off x="12193105" y="1941113"/>
            <a:ext cx="4537471"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Example Interaction:</a:t>
            </a:r>
          </a:p>
        </p:txBody>
      </p:sp>
      <p:sp>
        <p:nvSpPr>
          <p:cNvPr name="TextBox 14" id="14"/>
          <p:cNvSpPr txBox="true"/>
          <p:nvPr/>
        </p:nvSpPr>
        <p:spPr>
          <a:xfrm rot="0">
            <a:off x="12193105" y="2585795"/>
            <a:ext cx="4406247" cy="1393863"/>
          </a:xfrm>
          <a:prstGeom prst="rect">
            <a:avLst/>
          </a:prstGeom>
        </p:spPr>
        <p:txBody>
          <a:bodyPr anchor="t" rtlCol="false" tIns="0" lIns="0" bIns="0" rIns="0">
            <a:spAutoFit/>
          </a:bodyPr>
          <a:lstStyle/>
          <a:p>
            <a:pPr algn="ctr">
              <a:lnSpc>
                <a:spcPts val="2789"/>
              </a:lnSpc>
            </a:pPr>
            <a:r>
              <a:rPr lang="en-US" sz="1992">
                <a:solidFill>
                  <a:srgbClr val="222366"/>
                </a:solidFill>
                <a:latin typeface="Public Sans"/>
                <a:ea typeface="Public Sans"/>
                <a:cs typeface="Public Sans"/>
                <a:sym typeface="Public Sans"/>
              </a:rPr>
              <a:t>Input</a:t>
            </a:r>
          </a:p>
          <a:p>
            <a:pPr algn="ctr">
              <a:lnSpc>
                <a:spcPts val="2789"/>
              </a:lnSpc>
            </a:pPr>
            <a:r>
              <a:rPr lang="en-US" sz="1992">
                <a:solidFill>
                  <a:srgbClr val="222366"/>
                </a:solidFill>
                <a:latin typeface="Public Sans"/>
                <a:ea typeface="Public Sans"/>
                <a:cs typeface="Public Sans"/>
                <a:sym typeface="Public Sans"/>
              </a:rPr>
              <a:t>Organ: LungsCondition: Pneumonia (Confidence: 88%)</a:t>
            </a:r>
          </a:p>
          <a:p>
            <a:pPr algn="ctr">
              <a:lnSpc>
                <a:spcPts val="2789"/>
              </a:lnSpc>
            </a:pPr>
          </a:p>
        </p:txBody>
      </p:sp>
      <p:sp>
        <p:nvSpPr>
          <p:cNvPr name="TextBox 15" id="15"/>
          <p:cNvSpPr txBox="true"/>
          <p:nvPr/>
        </p:nvSpPr>
        <p:spPr>
          <a:xfrm rot="0">
            <a:off x="12241454" y="3810062"/>
            <a:ext cx="4239652" cy="1333438"/>
          </a:xfrm>
          <a:prstGeom prst="rect">
            <a:avLst/>
          </a:prstGeom>
        </p:spPr>
        <p:txBody>
          <a:bodyPr anchor="t" rtlCol="false" tIns="0" lIns="0" bIns="0" rIns="0">
            <a:spAutoFit/>
          </a:bodyPr>
          <a:lstStyle/>
          <a:p>
            <a:pPr algn="ctr">
              <a:lnSpc>
                <a:spcPts val="2684"/>
              </a:lnSpc>
            </a:pPr>
            <a:r>
              <a:rPr lang="en-US" sz="1917">
                <a:solidFill>
                  <a:srgbClr val="222366"/>
                </a:solidFill>
                <a:latin typeface="Public Sans"/>
                <a:ea typeface="Public Sans"/>
                <a:cs typeface="Public Sans"/>
                <a:sym typeface="Public Sans"/>
              </a:rPr>
              <a:t>“You may have signs of pneumonia. Please consult a pulmonologist and get a chest X-ray or CT follow-up within 2–3 days.”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378596" y="152109"/>
            <a:ext cx="6004763" cy="9437741"/>
          </a:xfrm>
          <a:custGeom>
            <a:avLst/>
            <a:gdLst/>
            <a:ahLst/>
            <a:cxnLst/>
            <a:rect r="r" b="b" t="t" l="l"/>
            <a:pathLst>
              <a:path h="9437741" w="6004763">
                <a:moveTo>
                  <a:pt x="0" y="0"/>
                </a:moveTo>
                <a:lnTo>
                  <a:pt x="6004762" y="0"/>
                </a:lnTo>
                <a:lnTo>
                  <a:pt x="6004762" y="9437741"/>
                </a:lnTo>
                <a:lnTo>
                  <a:pt x="0" y="9437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62601" y="1766227"/>
            <a:ext cx="4436751" cy="6594564"/>
            <a:chOff x="0" y="0"/>
            <a:chExt cx="633309" cy="941318"/>
          </a:xfrm>
        </p:grpSpPr>
        <p:sp>
          <p:nvSpPr>
            <p:cNvPr name="Freeform 4" id="4"/>
            <p:cNvSpPr/>
            <p:nvPr/>
          </p:nvSpPr>
          <p:spPr>
            <a:xfrm flipH="false" flipV="false" rot="0">
              <a:off x="0" y="0"/>
              <a:ext cx="633309" cy="941318"/>
            </a:xfrm>
            <a:custGeom>
              <a:avLst/>
              <a:gdLst/>
              <a:ahLst/>
              <a:cxnLst/>
              <a:rect r="r" b="b" t="t" l="l"/>
              <a:pathLst>
                <a:path h="941318" w="633309">
                  <a:moveTo>
                    <a:pt x="0" y="0"/>
                  </a:moveTo>
                  <a:lnTo>
                    <a:pt x="633309" y="0"/>
                  </a:lnTo>
                  <a:lnTo>
                    <a:pt x="633309" y="941318"/>
                  </a:lnTo>
                  <a:lnTo>
                    <a:pt x="0" y="941318"/>
                  </a:lnTo>
                  <a:close/>
                </a:path>
              </a:pathLst>
            </a:custGeom>
            <a:solidFill>
              <a:srgbClr val="E9EAF6"/>
            </a:solidFill>
          </p:spPr>
        </p:sp>
        <p:sp>
          <p:nvSpPr>
            <p:cNvPr name="TextBox 5" id="5"/>
            <p:cNvSpPr txBox="true"/>
            <p:nvPr/>
          </p:nvSpPr>
          <p:spPr>
            <a:xfrm>
              <a:off x="0" y="-38100"/>
              <a:ext cx="633309" cy="97941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35137" y="4441807"/>
            <a:ext cx="7962565" cy="5663554"/>
          </a:xfrm>
          <a:custGeom>
            <a:avLst/>
            <a:gdLst/>
            <a:ahLst/>
            <a:cxnLst/>
            <a:rect r="r" b="b" t="t" l="l"/>
            <a:pathLst>
              <a:path h="5663554" w="7962565">
                <a:moveTo>
                  <a:pt x="0" y="0"/>
                </a:moveTo>
                <a:lnTo>
                  <a:pt x="7962565" y="0"/>
                </a:lnTo>
                <a:lnTo>
                  <a:pt x="7962565" y="5663554"/>
                </a:lnTo>
                <a:lnTo>
                  <a:pt x="0" y="5663554"/>
                </a:lnTo>
                <a:lnTo>
                  <a:pt x="0" y="0"/>
                </a:lnTo>
                <a:close/>
              </a:path>
            </a:pathLst>
          </a:custGeom>
          <a:blipFill>
            <a:blip r:embed="rId4"/>
            <a:stretch>
              <a:fillRect l="0" t="-1052" r="0" b="-1052"/>
            </a:stretch>
          </a:blipFill>
        </p:spPr>
      </p:sp>
      <p:sp>
        <p:nvSpPr>
          <p:cNvPr name="TextBox 7" id="7"/>
          <p:cNvSpPr txBox="true"/>
          <p:nvPr/>
        </p:nvSpPr>
        <p:spPr>
          <a:xfrm rot="0">
            <a:off x="635137" y="545835"/>
            <a:ext cx="10045370" cy="842606"/>
          </a:xfrm>
          <a:prstGeom prst="rect">
            <a:avLst/>
          </a:prstGeom>
        </p:spPr>
        <p:txBody>
          <a:bodyPr anchor="t" rtlCol="false" tIns="0" lIns="0" bIns="0" rIns="0">
            <a:spAutoFit/>
          </a:bodyPr>
          <a:lstStyle/>
          <a:p>
            <a:pPr algn="l">
              <a:lnSpc>
                <a:spcPts val="6580"/>
              </a:lnSpc>
            </a:pPr>
            <a:r>
              <a:rPr lang="en-US" sz="4700">
                <a:solidFill>
                  <a:srgbClr val="222366"/>
                </a:solidFill>
                <a:latin typeface="Brick Sans"/>
                <a:ea typeface="Brick Sans"/>
                <a:cs typeface="Brick Sans"/>
                <a:sym typeface="Brick Sans"/>
              </a:rPr>
              <a:t>Report Generation Module</a:t>
            </a:r>
          </a:p>
        </p:txBody>
      </p:sp>
      <p:sp>
        <p:nvSpPr>
          <p:cNvPr name="TextBox 8" id="8"/>
          <p:cNvSpPr txBox="true"/>
          <p:nvPr/>
        </p:nvSpPr>
        <p:spPr>
          <a:xfrm rot="0">
            <a:off x="635137" y="2170348"/>
            <a:ext cx="10045370" cy="1308100"/>
          </a:xfrm>
          <a:prstGeom prst="rect">
            <a:avLst/>
          </a:prstGeom>
        </p:spPr>
        <p:txBody>
          <a:bodyPr anchor="t" rtlCol="false" tIns="0" lIns="0" bIns="0" rIns="0">
            <a:spAutoFit/>
          </a:bodyPr>
          <a:lstStyle/>
          <a:p>
            <a:pPr algn="l">
              <a:lnSpc>
                <a:spcPts val="3499"/>
              </a:lnSpc>
            </a:pPr>
            <a:r>
              <a:rPr lang="en-US" sz="2499">
                <a:solidFill>
                  <a:srgbClr val="222366"/>
                </a:solidFill>
                <a:latin typeface="Public Sans"/>
                <a:ea typeface="Public Sans"/>
                <a:cs typeface="Public Sans"/>
                <a:sym typeface="Public Sans"/>
              </a:rPr>
              <a:t>Automated Diagnosis Report</a:t>
            </a:r>
          </a:p>
          <a:p>
            <a:pPr algn="l">
              <a:lnSpc>
                <a:spcPts val="3499"/>
              </a:lnSpc>
            </a:pPr>
            <a:r>
              <a:rPr lang="en-US" sz="2499">
                <a:solidFill>
                  <a:srgbClr val="222366"/>
                </a:solidFill>
                <a:latin typeface="Public Sans"/>
                <a:ea typeface="Public Sans"/>
                <a:cs typeface="Public Sans"/>
                <a:sym typeface="Public Sans"/>
              </a:rPr>
              <a:t>A structured, machine-generated diagnostic report summarizing model outputs and chatbot findings.</a:t>
            </a:r>
          </a:p>
        </p:txBody>
      </p:sp>
      <p:sp>
        <p:nvSpPr>
          <p:cNvPr name="TextBox 9" id="9"/>
          <p:cNvSpPr txBox="true"/>
          <p:nvPr/>
        </p:nvSpPr>
        <p:spPr>
          <a:xfrm rot="0">
            <a:off x="635137" y="3803029"/>
            <a:ext cx="7250992" cy="547370"/>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Schema:</a:t>
            </a:r>
          </a:p>
        </p:txBody>
      </p:sp>
      <p:sp>
        <p:nvSpPr>
          <p:cNvPr name="TextBox 10" id="10"/>
          <p:cNvSpPr txBox="true"/>
          <p:nvPr/>
        </p:nvSpPr>
        <p:spPr>
          <a:xfrm rot="0">
            <a:off x="12162601" y="1710383"/>
            <a:ext cx="4426633" cy="517115"/>
          </a:xfrm>
          <a:prstGeom prst="rect">
            <a:avLst/>
          </a:prstGeom>
        </p:spPr>
        <p:txBody>
          <a:bodyPr anchor="t" rtlCol="false" tIns="0" lIns="0" bIns="0" rIns="0">
            <a:spAutoFit/>
          </a:bodyPr>
          <a:lstStyle/>
          <a:p>
            <a:pPr algn="l">
              <a:lnSpc>
                <a:spcPts val="4109"/>
              </a:lnSpc>
            </a:pPr>
            <a:r>
              <a:rPr lang="en-US" sz="2935" b="true">
                <a:solidFill>
                  <a:srgbClr val="222366"/>
                </a:solidFill>
                <a:latin typeface="Public Sans Heavy"/>
                <a:ea typeface="Public Sans Heavy"/>
                <a:cs typeface="Public Sans Heavy"/>
                <a:sym typeface="Public Sans Heavy"/>
              </a:rPr>
              <a:t>Sample Output (JSON):</a:t>
            </a:r>
          </a:p>
        </p:txBody>
      </p:sp>
      <p:sp>
        <p:nvSpPr>
          <p:cNvPr name="TextBox 11" id="11"/>
          <p:cNvSpPr txBox="true"/>
          <p:nvPr/>
        </p:nvSpPr>
        <p:spPr>
          <a:xfrm rot="0">
            <a:off x="12301113" y="2179873"/>
            <a:ext cx="4298240" cy="6517051"/>
          </a:xfrm>
          <a:prstGeom prst="rect">
            <a:avLst/>
          </a:prstGeom>
        </p:spPr>
        <p:txBody>
          <a:bodyPr anchor="t" rtlCol="false" tIns="0" lIns="0" bIns="0" rIns="0">
            <a:spAutoFit/>
          </a:bodyPr>
          <a:lstStyle/>
          <a:p>
            <a:pPr algn="l">
              <a:lnSpc>
                <a:spcPts val="2612"/>
              </a:lnSpc>
            </a:pPr>
            <a:r>
              <a:rPr lang="en-US" sz="1865">
                <a:solidFill>
                  <a:srgbClr val="222366"/>
                </a:solidFill>
                <a:latin typeface="Public Sans"/>
                <a:ea typeface="Public Sans"/>
                <a:cs typeface="Public Sans"/>
                <a:sym typeface="Public Sans"/>
              </a:rPr>
              <a:t>{</a:t>
            </a:r>
          </a:p>
          <a:p>
            <a:pPr algn="l">
              <a:lnSpc>
                <a:spcPts val="2612"/>
              </a:lnSpc>
            </a:pPr>
            <a:r>
              <a:rPr lang="en-US" sz="1865">
                <a:solidFill>
                  <a:srgbClr val="222366"/>
                </a:solidFill>
                <a:latin typeface="Public Sans"/>
                <a:ea typeface="Public Sans"/>
                <a:cs typeface="Public Sans"/>
                <a:sym typeface="Public Sans"/>
              </a:rPr>
              <a:t>  "P</a:t>
            </a:r>
            <a:r>
              <a:rPr lang="en-US" sz="1865">
                <a:solidFill>
                  <a:srgbClr val="222366"/>
                </a:solidFill>
                <a:latin typeface="Public Sans"/>
                <a:ea typeface="Public Sans"/>
                <a:cs typeface="Public Sans"/>
                <a:sym typeface="Public Sans"/>
              </a:rPr>
              <a:t>atient_ID": "PAT12345",</a:t>
            </a:r>
          </a:p>
          <a:p>
            <a:pPr algn="l">
              <a:lnSpc>
                <a:spcPts val="2612"/>
              </a:lnSpc>
            </a:pPr>
            <a:r>
              <a:rPr lang="en-US" sz="1865">
                <a:solidFill>
                  <a:srgbClr val="222366"/>
                </a:solidFill>
                <a:latin typeface="Public Sans"/>
                <a:ea typeface="Public Sans"/>
                <a:cs typeface="Public Sans"/>
                <a:sym typeface="Public Sans"/>
              </a:rPr>
              <a:t>  "Report_Date": "2025-10-12",</a:t>
            </a:r>
          </a:p>
          <a:p>
            <a:pPr algn="l">
              <a:lnSpc>
                <a:spcPts val="2612"/>
              </a:lnSpc>
            </a:pPr>
            <a:r>
              <a:rPr lang="en-US" sz="1865">
                <a:solidFill>
                  <a:srgbClr val="222366"/>
                </a:solidFill>
                <a:latin typeface="Public Sans"/>
                <a:ea typeface="Public Sans"/>
                <a:cs typeface="Public Sans"/>
                <a:sym typeface="Public Sans"/>
              </a:rPr>
              <a:t>  "Findings": [</a:t>
            </a:r>
          </a:p>
          <a:p>
            <a:pPr algn="l">
              <a:lnSpc>
                <a:spcPts val="2612"/>
              </a:lnSpc>
            </a:pPr>
            <a:r>
              <a:rPr lang="en-US" sz="1865">
                <a:solidFill>
                  <a:srgbClr val="222366"/>
                </a:solidFill>
                <a:latin typeface="Public Sans"/>
                <a:ea typeface="Public Sans"/>
                <a:cs typeface="Public Sans"/>
                <a:sym typeface="Public Sans"/>
              </a:rPr>
              <a:t>    {</a:t>
            </a:r>
          </a:p>
          <a:p>
            <a:pPr algn="l">
              <a:lnSpc>
                <a:spcPts val="2612"/>
              </a:lnSpc>
            </a:pPr>
            <a:r>
              <a:rPr lang="en-US" sz="1865">
                <a:solidFill>
                  <a:srgbClr val="222366"/>
                </a:solidFill>
                <a:latin typeface="Public Sans"/>
                <a:ea typeface="Public Sans"/>
                <a:cs typeface="Public Sans"/>
                <a:sym typeface="Public Sans"/>
              </a:rPr>
              <a:t>      "Organ": "Liver",</a:t>
            </a:r>
          </a:p>
          <a:p>
            <a:pPr algn="l">
              <a:lnSpc>
                <a:spcPts val="2612"/>
              </a:lnSpc>
            </a:pPr>
            <a:r>
              <a:rPr lang="en-US" sz="1865">
                <a:solidFill>
                  <a:srgbClr val="222366"/>
                </a:solidFill>
                <a:latin typeface="Public Sans"/>
                <a:ea typeface="Public Sans"/>
                <a:cs typeface="Public Sans"/>
                <a:sym typeface="Public Sans"/>
              </a:rPr>
              <a:t>      "Condition": "Hepatomegaly",</a:t>
            </a:r>
          </a:p>
          <a:p>
            <a:pPr algn="l">
              <a:lnSpc>
                <a:spcPts val="2612"/>
              </a:lnSpc>
            </a:pPr>
            <a:r>
              <a:rPr lang="en-US" sz="1865">
                <a:solidFill>
                  <a:srgbClr val="222366"/>
                </a:solidFill>
                <a:latin typeface="Public Sans"/>
                <a:ea typeface="Public Sans"/>
                <a:cs typeface="Public Sans"/>
                <a:sym typeface="Public Sans"/>
              </a:rPr>
              <a:t>      "Confidence": 0.82,</a:t>
            </a:r>
          </a:p>
          <a:p>
            <a:pPr algn="l">
              <a:lnSpc>
                <a:spcPts val="2612"/>
              </a:lnSpc>
            </a:pPr>
            <a:r>
              <a:rPr lang="en-US" sz="1865">
                <a:solidFill>
                  <a:srgbClr val="222366"/>
                </a:solidFill>
                <a:latin typeface="Public Sans"/>
                <a:ea typeface="Public Sans"/>
                <a:cs typeface="Public Sans"/>
                <a:sym typeface="Public Sans"/>
              </a:rPr>
              <a:t>      "Recommendation": "Consult hepatologist; perform Liver Function Test."</a:t>
            </a:r>
          </a:p>
          <a:p>
            <a:pPr algn="l">
              <a:lnSpc>
                <a:spcPts val="2612"/>
              </a:lnSpc>
            </a:pPr>
            <a:r>
              <a:rPr lang="en-US" sz="1865">
                <a:solidFill>
                  <a:srgbClr val="222366"/>
                </a:solidFill>
                <a:latin typeface="Public Sans"/>
                <a:ea typeface="Public Sans"/>
                <a:cs typeface="Public Sans"/>
                <a:sym typeface="Public Sans"/>
              </a:rPr>
              <a:t>    }</a:t>
            </a:r>
          </a:p>
          <a:p>
            <a:pPr algn="l">
              <a:lnSpc>
                <a:spcPts val="2612"/>
              </a:lnSpc>
            </a:pPr>
            <a:r>
              <a:rPr lang="en-US" sz="1865">
                <a:solidFill>
                  <a:srgbClr val="222366"/>
                </a:solidFill>
                <a:latin typeface="Public Sans"/>
                <a:ea typeface="Public Sans"/>
                <a:cs typeface="Public Sans"/>
                <a:sym typeface="Public Sans"/>
              </a:rPr>
              <a:t>  ],</a:t>
            </a:r>
          </a:p>
          <a:p>
            <a:pPr algn="l">
              <a:lnSpc>
                <a:spcPts val="2612"/>
              </a:lnSpc>
            </a:pPr>
            <a:r>
              <a:rPr lang="en-US" sz="1865">
                <a:solidFill>
                  <a:srgbClr val="222366"/>
                </a:solidFill>
                <a:latin typeface="Public Sans"/>
                <a:ea typeface="Public Sans"/>
                <a:cs typeface="Public Sans"/>
                <a:sym typeface="Public Sans"/>
              </a:rPr>
              <a:t>  "Chatbot_Notes": "Patient asked about possible causes and was advised to see a specialist.",</a:t>
            </a:r>
          </a:p>
          <a:p>
            <a:pPr algn="l">
              <a:lnSpc>
                <a:spcPts val="2612"/>
              </a:lnSpc>
            </a:pPr>
            <a:r>
              <a:rPr lang="en-US" sz="1865">
                <a:solidFill>
                  <a:srgbClr val="222366"/>
                </a:solidFill>
                <a:latin typeface="Public Sans"/>
                <a:ea typeface="Public Sans"/>
                <a:cs typeface="Public Sans"/>
                <a:sym typeface="Public Sans"/>
              </a:rPr>
              <a:t>  "FHIR_Link": "DiagnosticReport/DR12345"</a:t>
            </a:r>
          </a:p>
          <a:p>
            <a:pPr algn="l">
              <a:lnSpc>
                <a:spcPts val="2612"/>
              </a:lnSpc>
            </a:pPr>
            <a:r>
              <a:rPr lang="en-US" sz="1865">
                <a:solidFill>
                  <a:srgbClr val="222366"/>
                </a:solidFill>
                <a:latin typeface="Public Sans"/>
                <a:ea typeface="Public Sans"/>
                <a:cs typeface="Public Sans"/>
                <a:sym typeface="Public Sans"/>
              </a:rPr>
              <a:t>}</a:t>
            </a:r>
          </a:p>
          <a:p>
            <a:pPr algn="l">
              <a:lnSpc>
                <a:spcPts val="2612"/>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324484" y="4409589"/>
            <a:ext cx="5532303" cy="5226016"/>
          </a:xfrm>
          <a:custGeom>
            <a:avLst/>
            <a:gdLst/>
            <a:ahLst/>
            <a:cxnLst/>
            <a:rect r="r" b="b" t="t" l="l"/>
            <a:pathLst>
              <a:path h="5226016" w="5532303">
                <a:moveTo>
                  <a:pt x="0" y="0"/>
                </a:moveTo>
                <a:lnTo>
                  <a:pt x="5532303" y="0"/>
                </a:lnTo>
                <a:lnTo>
                  <a:pt x="5532303" y="5226017"/>
                </a:lnTo>
                <a:lnTo>
                  <a:pt x="0" y="5226017"/>
                </a:lnTo>
                <a:lnTo>
                  <a:pt x="0" y="0"/>
                </a:lnTo>
                <a:close/>
              </a:path>
            </a:pathLst>
          </a:custGeom>
          <a:blipFill>
            <a:blip r:embed="rId2"/>
            <a:stretch>
              <a:fillRect l="0" t="0" r="0" b="0"/>
            </a:stretch>
          </a:blipFill>
        </p:spPr>
      </p:sp>
      <p:sp>
        <p:nvSpPr>
          <p:cNvPr name="TextBox 3" id="3"/>
          <p:cNvSpPr txBox="true"/>
          <p:nvPr/>
        </p:nvSpPr>
        <p:spPr>
          <a:xfrm rot="0">
            <a:off x="521657" y="200127"/>
            <a:ext cx="15784045" cy="2147570"/>
          </a:xfrm>
          <a:prstGeom prst="rect">
            <a:avLst/>
          </a:prstGeom>
        </p:spPr>
        <p:txBody>
          <a:bodyPr anchor="t" rtlCol="false" tIns="0" lIns="0" bIns="0" rIns="0">
            <a:spAutoFit/>
          </a:bodyPr>
          <a:lstStyle/>
          <a:p>
            <a:pPr algn="l">
              <a:lnSpc>
                <a:spcPts val="8680"/>
              </a:lnSpc>
            </a:pPr>
            <a:r>
              <a:rPr lang="en-US" sz="6200" b="true">
                <a:solidFill>
                  <a:srgbClr val="000000"/>
                </a:solidFill>
                <a:latin typeface="Canva Sans Bold"/>
                <a:ea typeface="Canva Sans Bold"/>
                <a:cs typeface="Canva Sans Bold"/>
                <a:sym typeface="Canva Sans Bold"/>
                <a:hlinkClick r:id="rId3" tooltip="https://www.canva.com/design/DAG1lNo9VK4/3qndFdiZRhqUW-kUiT4KIA/edit"/>
              </a:rPr>
              <a:t>Why Normal CLIP Failed on Radiology Images</a:t>
            </a:r>
          </a:p>
        </p:txBody>
      </p:sp>
      <p:sp>
        <p:nvSpPr>
          <p:cNvPr name="TextBox 4" id="4"/>
          <p:cNvSpPr txBox="true"/>
          <p:nvPr/>
        </p:nvSpPr>
        <p:spPr>
          <a:xfrm rot="0">
            <a:off x="792919" y="2753995"/>
            <a:ext cx="16466381" cy="1989455"/>
          </a:xfrm>
          <a:prstGeom prst="rect">
            <a:avLst/>
          </a:prstGeom>
        </p:spPr>
        <p:txBody>
          <a:bodyPr anchor="t" rtlCol="false" tIns="0" lIns="0" bIns="0" rIns="0">
            <a:spAutoFit/>
          </a:bodyPr>
          <a:lstStyle/>
          <a:p>
            <a:pPr algn="l">
              <a:lnSpc>
                <a:spcPts val="3220"/>
              </a:lnSpc>
            </a:pPr>
            <a:r>
              <a:rPr lang="en-US" sz="2300" b="true">
                <a:solidFill>
                  <a:srgbClr val="000000"/>
                </a:solidFill>
                <a:latin typeface="Canva Sans Bold"/>
                <a:ea typeface="Canva Sans Bold"/>
                <a:cs typeface="Canva Sans Bold"/>
                <a:sym typeface="Canva Sans Bold"/>
              </a:rPr>
              <a:t>Observe</a:t>
            </a:r>
            <a:r>
              <a:rPr lang="en-US" b="true" sz="2300">
                <a:solidFill>
                  <a:srgbClr val="000000"/>
                </a:solidFill>
                <a:latin typeface="Canva Sans Bold"/>
                <a:ea typeface="Canva Sans Bold"/>
                <a:cs typeface="Canva Sans Bold"/>
                <a:sym typeface="Canva Sans Bold"/>
              </a:rPr>
              <a:t>d Issue</a:t>
            </a:r>
            <a:r>
              <a:rPr lang="en-US" sz="2300">
                <a:solidFill>
                  <a:srgbClr val="000000"/>
                </a:solidFill>
                <a:latin typeface="Canva Sans"/>
                <a:ea typeface="Canva Sans"/>
                <a:cs typeface="Canva Sans"/>
                <a:sym typeface="Canva Sans"/>
              </a:rPr>
              <a:t>: Poor &amp; Faint Heatmaps</a:t>
            </a:r>
          </a:p>
          <a:p>
            <a:pPr algn="l">
              <a:lnSpc>
                <a:spcPts val="3220"/>
              </a:lnSpc>
            </a:pPr>
            <a:r>
              <a:rPr lang="en-US" sz="2300">
                <a:solidFill>
                  <a:srgbClr val="000000"/>
                </a:solidFill>
                <a:latin typeface="Canva Sans"/>
                <a:ea typeface="Canva Sans"/>
                <a:cs typeface="Canva Sans"/>
                <a:sym typeface="Canva Sans"/>
              </a:rPr>
              <a:t>During initial testing, the attention heatmaps generated by pretrained CLIP were extremely faint, unfocused, and inconsistent. No region showed strong activation, and the patterns appeared random and blurry.</a:t>
            </a:r>
          </a:p>
          <a:p>
            <a:pPr algn="l">
              <a:lnSpc>
                <a:spcPts val="3220"/>
              </a:lnSpc>
            </a:pPr>
          </a:p>
          <a:p>
            <a:pPr algn="ctr">
              <a:lnSpc>
                <a:spcPts val="3220"/>
              </a:lnSpc>
            </a:pPr>
          </a:p>
        </p:txBody>
      </p:sp>
      <p:sp>
        <p:nvSpPr>
          <p:cNvPr name="TextBox 5" id="5"/>
          <p:cNvSpPr txBox="true"/>
          <p:nvPr/>
        </p:nvSpPr>
        <p:spPr>
          <a:xfrm rot="0">
            <a:off x="792919" y="4233895"/>
            <a:ext cx="10301254" cy="5189375"/>
          </a:xfrm>
          <a:prstGeom prst="rect">
            <a:avLst/>
          </a:prstGeom>
        </p:spPr>
        <p:txBody>
          <a:bodyPr anchor="t" rtlCol="false" tIns="0" lIns="0" bIns="0" rIns="0">
            <a:spAutoFit/>
          </a:bodyPr>
          <a:lstStyle/>
          <a:p>
            <a:pPr algn="l">
              <a:lnSpc>
                <a:spcPts val="3220"/>
              </a:lnSpc>
            </a:pPr>
            <a:r>
              <a:rPr lang="en-US" sz="2300" b="true">
                <a:solidFill>
                  <a:srgbClr val="000000"/>
                </a:solidFill>
                <a:latin typeface="Canva Sans Bold"/>
                <a:ea typeface="Canva Sans Bold"/>
                <a:cs typeface="Canva Sans Bold"/>
                <a:sym typeface="Canva Sans Bold"/>
              </a:rPr>
              <a:t>Reason for Failure</a:t>
            </a:r>
          </a:p>
          <a:p>
            <a:pPr algn="l">
              <a:lnSpc>
                <a:spcPts val="3220"/>
              </a:lnSpc>
            </a:pPr>
            <a:r>
              <a:rPr lang="en-US" sz="2300">
                <a:solidFill>
                  <a:srgbClr val="000000"/>
                </a:solidFill>
                <a:latin typeface="Canva Sans"/>
                <a:ea typeface="Canva Sans"/>
                <a:cs typeface="Canva Sans"/>
                <a:sym typeface="Canva Sans"/>
              </a:rPr>
              <a:t> Normal</a:t>
            </a:r>
            <a:r>
              <a:rPr lang="en-US" sz="2300">
                <a:solidFill>
                  <a:srgbClr val="000000"/>
                </a:solidFill>
                <a:latin typeface="Canva Sans"/>
                <a:ea typeface="Canva Sans"/>
                <a:cs typeface="Canva Sans"/>
                <a:sym typeface="Canva Sans"/>
              </a:rPr>
              <a:t> CLIP was trained on internet images, not medical images. Therefore:</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It has no understanding of radiology concepts like consolidation, pneumothorax, effusion, or opacity.</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It attends to irrelevant features such as bones, edges, and image brightness.</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Its similarity scores are weak and random, making it unsuitable for medical diagnosis.</a:t>
            </a:r>
          </a:p>
          <a:p>
            <a:pPr algn="l">
              <a:lnSpc>
                <a:spcPts val="3220"/>
              </a:lnSpc>
            </a:pPr>
          </a:p>
          <a:p>
            <a:pPr algn="l">
              <a:lnSpc>
                <a:spcPts val="3220"/>
              </a:lnSpc>
            </a:pPr>
            <a:r>
              <a:rPr lang="en-US" sz="2300">
                <a:solidFill>
                  <a:srgbClr val="000000"/>
                </a:solidFill>
                <a:latin typeface="Canva Sans"/>
                <a:ea typeface="Canva Sans"/>
                <a:cs typeface="Canva Sans"/>
                <a:sym typeface="Canva Sans"/>
              </a:rPr>
              <a:t>This proves that general-domain CLIP cannot directly support a medical VQA chatbot.</a:t>
            </a:r>
          </a:p>
          <a:p>
            <a:pPr algn="l">
              <a:lnSpc>
                <a:spcPts val="322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grpSp>
        <p:nvGrpSpPr>
          <p:cNvPr name="Group 2" id="2"/>
          <p:cNvGrpSpPr/>
          <p:nvPr/>
        </p:nvGrpSpPr>
        <p:grpSpPr>
          <a:xfrm rot="0">
            <a:off x="4701167" y="632777"/>
            <a:ext cx="13302946" cy="4274441"/>
            <a:chOff x="0" y="0"/>
            <a:chExt cx="17737262" cy="5699255"/>
          </a:xfrm>
        </p:grpSpPr>
        <p:sp>
          <p:nvSpPr>
            <p:cNvPr name="Freeform 3" id="3"/>
            <p:cNvSpPr/>
            <p:nvPr/>
          </p:nvSpPr>
          <p:spPr>
            <a:xfrm flipH="false" flipV="false" rot="0">
              <a:off x="0" y="0"/>
              <a:ext cx="5738902" cy="5699255"/>
            </a:xfrm>
            <a:custGeom>
              <a:avLst/>
              <a:gdLst/>
              <a:ahLst/>
              <a:cxnLst/>
              <a:rect r="r" b="b" t="t" l="l"/>
              <a:pathLst>
                <a:path h="5699255" w="5738902">
                  <a:moveTo>
                    <a:pt x="0" y="0"/>
                  </a:moveTo>
                  <a:lnTo>
                    <a:pt x="5738902" y="0"/>
                  </a:lnTo>
                  <a:lnTo>
                    <a:pt x="5738902" y="5699255"/>
                  </a:lnTo>
                  <a:lnTo>
                    <a:pt x="0" y="5699255"/>
                  </a:lnTo>
                  <a:lnTo>
                    <a:pt x="0" y="0"/>
                  </a:lnTo>
                  <a:close/>
                </a:path>
              </a:pathLst>
            </a:custGeom>
            <a:blipFill>
              <a:blip r:embed="rId2"/>
              <a:stretch>
                <a:fillRect l="0" t="0" r="0" b="0"/>
              </a:stretch>
            </a:blipFill>
          </p:spPr>
        </p:sp>
        <p:sp>
          <p:nvSpPr>
            <p:cNvPr name="Freeform 4" id="4"/>
            <p:cNvSpPr/>
            <p:nvPr/>
          </p:nvSpPr>
          <p:spPr>
            <a:xfrm flipH="false" flipV="false" rot="0">
              <a:off x="6034567" y="0"/>
              <a:ext cx="5660352" cy="5699255"/>
            </a:xfrm>
            <a:custGeom>
              <a:avLst/>
              <a:gdLst/>
              <a:ahLst/>
              <a:cxnLst/>
              <a:rect r="r" b="b" t="t" l="l"/>
              <a:pathLst>
                <a:path h="5699255" w="5660352">
                  <a:moveTo>
                    <a:pt x="0" y="0"/>
                  </a:moveTo>
                  <a:lnTo>
                    <a:pt x="5660352" y="0"/>
                  </a:lnTo>
                  <a:lnTo>
                    <a:pt x="5660352" y="5699255"/>
                  </a:lnTo>
                  <a:lnTo>
                    <a:pt x="0" y="5699255"/>
                  </a:lnTo>
                  <a:lnTo>
                    <a:pt x="0" y="0"/>
                  </a:lnTo>
                  <a:close/>
                </a:path>
              </a:pathLst>
            </a:custGeom>
            <a:blipFill>
              <a:blip r:embed="rId3"/>
              <a:stretch>
                <a:fillRect l="0" t="0" r="0" b="0"/>
              </a:stretch>
            </a:blipFill>
          </p:spPr>
        </p:sp>
        <p:sp>
          <p:nvSpPr>
            <p:cNvPr name="Freeform 5" id="5"/>
            <p:cNvSpPr/>
            <p:nvPr/>
          </p:nvSpPr>
          <p:spPr>
            <a:xfrm flipH="false" flipV="false" rot="0">
              <a:off x="11988791" y="0"/>
              <a:ext cx="5748471" cy="5699255"/>
            </a:xfrm>
            <a:custGeom>
              <a:avLst/>
              <a:gdLst/>
              <a:ahLst/>
              <a:cxnLst/>
              <a:rect r="r" b="b" t="t" l="l"/>
              <a:pathLst>
                <a:path h="5699255" w="5748471">
                  <a:moveTo>
                    <a:pt x="0" y="0"/>
                  </a:moveTo>
                  <a:lnTo>
                    <a:pt x="5748471" y="0"/>
                  </a:lnTo>
                  <a:lnTo>
                    <a:pt x="5748471" y="5699255"/>
                  </a:lnTo>
                  <a:lnTo>
                    <a:pt x="0" y="5699255"/>
                  </a:lnTo>
                  <a:lnTo>
                    <a:pt x="0" y="0"/>
                  </a:lnTo>
                  <a:close/>
                </a:path>
              </a:pathLst>
            </a:custGeom>
            <a:blipFill>
              <a:blip r:embed="rId4"/>
              <a:stretch>
                <a:fillRect l="0" t="0" r="0" b="0"/>
              </a:stretch>
            </a:blipFill>
          </p:spPr>
        </p:sp>
      </p:grpSp>
      <p:sp>
        <p:nvSpPr>
          <p:cNvPr name="Freeform 6" id="6"/>
          <p:cNvSpPr/>
          <p:nvPr/>
        </p:nvSpPr>
        <p:spPr>
          <a:xfrm flipH="false" flipV="false" rot="0">
            <a:off x="10539220" y="5461655"/>
            <a:ext cx="6729605" cy="4428885"/>
          </a:xfrm>
          <a:custGeom>
            <a:avLst/>
            <a:gdLst/>
            <a:ahLst/>
            <a:cxnLst/>
            <a:rect r="r" b="b" t="t" l="l"/>
            <a:pathLst>
              <a:path h="4428885" w="6729605">
                <a:moveTo>
                  <a:pt x="0" y="0"/>
                </a:moveTo>
                <a:lnTo>
                  <a:pt x="6729605" y="0"/>
                </a:lnTo>
                <a:lnTo>
                  <a:pt x="6729605" y="4428885"/>
                </a:lnTo>
                <a:lnTo>
                  <a:pt x="0" y="4428885"/>
                </a:lnTo>
                <a:lnTo>
                  <a:pt x="0" y="0"/>
                </a:lnTo>
                <a:close/>
              </a:path>
            </a:pathLst>
          </a:custGeom>
          <a:blipFill>
            <a:blip r:embed="rId5"/>
            <a:stretch>
              <a:fillRect l="0" t="0" r="0" b="0"/>
            </a:stretch>
          </a:blipFill>
        </p:spPr>
      </p:sp>
      <p:sp>
        <p:nvSpPr>
          <p:cNvPr name="TextBox 7" id="7"/>
          <p:cNvSpPr txBox="true"/>
          <p:nvPr/>
        </p:nvSpPr>
        <p:spPr>
          <a:xfrm rot="0">
            <a:off x="340112" y="537527"/>
            <a:ext cx="3376612" cy="1811020"/>
          </a:xfrm>
          <a:prstGeom prst="rect">
            <a:avLst/>
          </a:prstGeom>
        </p:spPr>
        <p:txBody>
          <a:bodyPr anchor="t" rtlCol="false" tIns="0" lIns="0" bIns="0" rIns="0">
            <a:spAutoFit/>
          </a:bodyPr>
          <a:lstStyle/>
          <a:p>
            <a:pPr algn="just">
              <a:lnSpc>
                <a:spcPts val="7279"/>
              </a:lnSpc>
            </a:pPr>
            <a:r>
              <a:rPr lang="en-US" sz="5199" b="true">
                <a:solidFill>
                  <a:srgbClr val="000000"/>
                </a:solidFill>
                <a:latin typeface="Canva Sans Bold"/>
                <a:ea typeface="Canva Sans Bold"/>
                <a:cs typeface="Canva Sans Bold"/>
                <a:sym typeface="Canva Sans Bold"/>
              </a:rPr>
              <a:t>More </a:t>
            </a:r>
          </a:p>
          <a:p>
            <a:pPr algn="just">
              <a:lnSpc>
                <a:spcPts val="7279"/>
              </a:lnSpc>
            </a:pPr>
            <a:r>
              <a:rPr lang="en-US" sz="5199" b="true">
                <a:solidFill>
                  <a:srgbClr val="000000"/>
                </a:solidFill>
                <a:latin typeface="Canva Sans Bold"/>
                <a:ea typeface="Canva Sans Bold"/>
                <a:cs typeface="Canva Sans Bold"/>
                <a:sym typeface="Canva Sans Bold"/>
              </a:rPr>
              <a:t>heatmaps:</a:t>
            </a:r>
          </a:p>
        </p:txBody>
      </p:sp>
      <p:sp>
        <p:nvSpPr>
          <p:cNvPr name="TextBox 8" id="8"/>
          <p:cNvSpPr txBox="true"/>
          <p:nvPr/>
        </p:nvSpPr>
        <p:spPr>
          <a:xfrm rot="0">
            <a:off x="816834" y="5414030"/>
            <a:ext cx="8327166" cy="1589405"/>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Weak probability scores and diffused heatmaps from Normal CLIP showed that it has very limited medical understanding.</a:t>
            </a:r>
          </a:p>
          <a:p>
            <a:pPr algn="l">
              <a:lnSpc>
                <a:spcPts val="3220"/>
              </a:lnSpc>
            </a:pPr>
          </a:p>
        </p:txBody>
      </p:sp>
      <p:sp>
        <p:nvSpPr>
          <p:cNvPr name="TextBox 9" id="9"/>
          <p:cNvSpPr txBox="true"/>
          <p:nvPr/>
        </p:nvSpPr>
        <p:spPr>
          <a:xfrm rot="0">
            <a:off x="816834" y="6955810"/>
            <a:ext cx="8327166" cy="2375535"/>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Heatmaps</a:t>
            </a:r>
            <a:r>
              <a:rPr lang="en-US" sz="2300">
                <a:solidFill>
                  <a:srgbClr val="000000"/>
                </a:solidFill>
                <a:latin typeface="Canva Sans"/>
                <a:ea typeface="Canva Sans"/>
                <a:cs typeface="Canva Sans"/>
                <a:sym typeface="Canva Sans"/>
              </a:rPr>
              <a:t> showing where the normal clip model focused on these dataset samples without any domain knowledge base, like finetuned clip:</a:t>
            </a:r>
          </a:p>
          <a:p>
            <a:pPr algn="ctr">
              <a:lnSpc>
                <a:spcPts val="4759"/>
              </a:lnSpc>
            </a:pPr>
          </a:p>
          <a:p>
            <a:pPr algn="ct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grpSp>
        <p:nvGrpSpPr>
          <p:cNvPr name="Group 2" id="2"/>
          <p:cNvGrpSpPr/>
          <p:nvPr/>
        </p:nvGrpSpPr>
        <p:grpSpPr>
          <a:xfrm rot="0">
            <a:off x="1028700" y="1970799"/>
            <a:ext cx="8616983" cy="7815329"/>
            <a:chOff x="0" y="0"/>
            <a:chExt cx="1230001" cy="1115572"/>
          </a:xfrm>
        </p:grpSpPr>
        <p:sp>
          <p:nvSpPr>
            <p:cNvPr name="Freeform 3" id="3"/>
            <p:cNvSpPr/>
            <p:nvPr/>
          </p:nvSpPr>
          <p:spPr>
            <a:xfrm flipH="false" flipV="false" rot="0">
              <a:off x="0" y="0"/>
              <a:ext cx="1230001" cy="1115572"/>
            </a:xfrm>
            <a:custGeom>
              <a:avLst/>
              <a:gdLst/>
              <a:ahLst/>
              <a:cxnLst/>
              <a:rect r="r" b="b" t="t" l="l"/>
              <a:pathLst>
                <a:path h="1115572" w="1230001">
                  <a:moveTo>
                    <a:pt x="0" y="0"/>
                  </a:moveTo>
                  <a:lnTo>
                    <a:pt x="1230001" y="0"/>
                  </a:lnTo>
                  <a:lnTo>
                    <a:pt x="1230001" y="1115572"/>
                  </a:lnTo>
                  <a:lnTo>
                    <a:pt x="0" y="1115572"/>
                  </a:lnTo>
                  <a:close/>
                </a:path>
              </a:pathLst>
            </a:custGeom>
            <a:solidFill>
              <a:srgbClr val="E9EAF6"/>
            </a:solidFill>
          </p:spPr>
        </p:sp>
        <p:sp>
          <p:nvSpPr>
            <p:cNvPr name="TextBox 4" id="4"/>
            <p:cNvSpPr txBox="true"/>
            <p:nvPr/>
          </p:nvSpPr>
          <p:spPr>
            <a:xfrm>
              <a:off x="0" y="-38100"/>
              <a:ext cx="1230001" cy="1153672"/>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12916" y="2264770"/>
            <a:ext cx="7846883" cy="6792838"/>
          </a:xfrm>
          <a:prstGeom prst="rect">
            <a:avLst/>
          </a:prstGeom>
        </p:spPr>
        <p:txBody>
          <a:bodyPr anchor="t" rtlCol="false" tIns="0" lIns="0" bIns="0" rIns="0">
            <a:spAutoFit/>
          </a:bodyPr>
          <a:lstStyle/>
          <a:p>
            <a:pPr algn="ctr">
              <a:lnSpc>
                <a:spcPts val="3858"/>
              </a:lnSpc>
            </a:pPr>
            <a:r>
              <a:rPr lang="en-US" sz="2755" b="true">
                <a:solidFill>
                  <a:srgbClr val="222366"/>
                </a:solidFill>
                <a:latin typeface="Public Sans Bold"/>
                <a:ea typeface="Public Sans Bold"/>
                <a:cs typeface="Public Sans Bold"/>
                <a:sym typeface="Public Sans Bold"/>
              </a:rPr>
              <a:t>Radiological image interpretation is a complex, time-intensive task that requires expert analysis to detect subtle abnormalities. In many healthcare settings, especially in low-resource environments, there is a shortage of radiologists and inconsistent access to expert opinions.</a:t>
            </a:r>
          </a:p>
          <a:p>
            <a:pPr algn="ctr">
              <a:lnSpc>
                <a:spcPts val="3858"/>
              </a:lnSpc>
            </a:pPr>
            <a:r>
              <a:rPr lang="en-US" sz="2755" b="true">
                <a:solidFill>
                  <a:srgbClr val="222366"/>
                </a:solidFill>
                <a:latin typeface="Public Sans Bold"/>
                <a:ea typeface="Public Sans Bold"/>
                <a:cs typeface="Public Sans Bold"/>
                <a:sym typeface="Public Sans Bold"/>
              </a:rPr>
              <a:t> This project addresses the challenge of automating preliminary radiological diagnosis and providing context-aware clinical assistance through an integrated AI system that combines image analysis, natural language processing, and medical data interoperability.</a:t>
            </a:r>
          </a:p>
        </p:txBody>
      </p:sp>
      <p:sp>
        <p:nvSpPr>
          <p:cNvPr name="TextBox 6" id="6"/>
          <p:cNvSpPr txBox="true"/>
          <p:nvPr/>
        </p:nvSpPr>
        <p:spPr>
          <a:xfrm rot="0">
            <a:off x="2145450" y="118883"/>
            <a:ext cx="14228697" cy="1250950"/>
          </a:xfrm>
          <a:prstGeom prst="rect">
            <a:avLst/>
          </a:prstGeom>
        </p:spPr>
        <p:txBody>
          <a:bodyPr anchor="t" rtlCol="false" tIns="0" lIns="0" bIns="0" rIns="0">
            <a:spAutoFit/>
          </a:bodyPr>
          <a:lstStyle/>
          <a:p>
            <a:pPr algn="r">
              <a:lnSpc>
                <a:spcPts val="9799"/>
              </a:lnSpc>
            </a:pPr>
            <a:r>
              <a:rPr lang="en-US" sz="6999">
                <a:solidFill>
                  <a:srgbClr val="222366"/>
                </a:solidFill>
                <a:latin typeface="Brick Sans"/>
                <a:ea typeface="Brick Sans"/>
                <a:cs typeface="Brick Sans"/>
                <a:sym typeface="Brick Sans"/>
              </a:rPr>
              <a:t>Problem Statement  </a:t>
            </a:r>
          </a:p>
        </p:txBody>
      </p:sp>
      <p:sp>
        <p:nvSpPr>
          <p:cNvPr name="Freeform 7" id="7"/>
          <p:cNvSpPr/>
          <p:nvPr/>
        </p:nvSpPr>
        <p:spPr>
          <a:xfrm flipH="false" flipV="false" rot="0">
            <a:off x="8097432" y="2059689"/>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0">
            <a:off x="10240874" y="4837681"/>
            <a:ext cx="4752275" cy="6304842"/>
          </a:xfrm>
          <a:custGeom>
            <a:avLst/>
            <a:gdLst/>
            <a:ahLst/>
            <a:cxnLst/>
            <a:rect r="r" b="b" t="t" l="l"/>
            <a:pathLst>
              <a:path h="6304842" w="4752275">
                <a:moveTo>
                  <a:pt x="4752274" y="0"/>
                </a:moveTo>
                <a:lnTo>
                  <a:pt x="0" y="0"/>
                </a:lnTo>
                <a:lnTo>
                  <a:pt x="0" y="6304842"/>
                </a:lnTo>
                <a:lnTo>
                  <a:pt x="4752274" y="6304842"/>
                </a:lnTo>
                <a:lnTo>
                  <a:pt x="475227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1248570">
            <a:off x="14319081" y="6764744"/>
            <a:ext cx="2099363" cy="2991320"/>
          </a:xfrm>
          <a:custGeom>
            <a:avLst/>
            <a:gdLst/>
            <a:ahLst/>
            <a:cxnLst/>
            <a:rect r="r" b="b" t="t" l="l"/>
            <a:pathLst>
              <a:path h="2991320" w="2099363">
                <a:moveTo>
                  <a:pt x="0" y="0"/>
                </a:moveTo>
                <a:lnTo>
                  <a:pt x="2099363" y="0"/>
                </a:lnTo>
                <a:lnTo>
                  <a:pt x="2099363" y="2991320"/>
                </a:lnTo>
                <a:lnTo>
                  <a:pt x="0" y="29913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137149">
            <a:off x="16001738" y="5585294"/>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FAF3F3"/>
        </a:solidFill>
      </p:bgPr>
    </p:bg>
    <p:spTree>
      <p:nvGrpSpPr>
        <p:cNvPr id="1" name=""/>
        <p:cNvGrpSpPr/>
        <p:nvPr/>
      </p:nvGrpSpPr>
      <p:grpSpPr>
        <a:xfrm>
          <a:off x="0" y="0"/>
          <a:ext cx="0" cy="0"/>
          <a:chOff x="0" y="0"/>
          <a:chExt cx="0" cy="0"/>
        </a:xfrm>
      </p:grpSpPr>
      <p:sp>
        <p:nvSpPr>
          <p:cNvPr name="TextBox 2" id="2"/>
          <p:cNvSpPr txBox="true"/>
          <p:nvPr/>
        </p:nvSpPr>
        <p:spPr>
          <a:xfrm rot="0">
            <a:off x="792919" y="2668923"/>
            <a:ext cx="15591591" cy="5989955"/>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Fine-tuning CLIP on VQ</a:t>
            </a:r>
            <a:r>
              <a:rPr lang="en-US" sz="2300">
                <a:solidFill>
                  <a:srgbClr val="000000"/>
                </a:solidFill>
                <a:latin typeface="Canva Sans"/>
                <a:ea typeface="Canva Sans"/>
                <a:cs typeface="Canva Sans"/>
                <a:sym typeface="Canva Sans"/>
              </a:rPr>
              <a:t>A-RAD was essential because it enabled the model to learn:</a:t>
            </a:r>
          </a:p>
          <a:p>
            <a:pPr algn="l">
              <a:lnSpc>
                <a:spcPts val="3220"/>
              </a:lnSpc>
            </a:pP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Actual radiology semantics (e.g., brain infarct, hepatomegaly, pneumonia).</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Meaningful similarity scores during retrieval.</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Clinically relevant attention instead of random heatmaps.</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Correct image–text alignment needed for VQA.</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Reliable chatbot responses using knowledge grounded in real medical images.</a:t>
            </a:r>
          </a:p>
          <a:p>
            <a:pPr algn="l">
              <a:lnSpc>
                <a:spcPts val="3220"/>
              </a:lnSpc>
            </a:pPr>
          </a:p>
          <a:p>
            <a:pPr algn="l">
              <a:lnSpc>
                <a:spcPts val="3220"/>
              </a:lnSpc>
            </a:pPr>
            <a:r>
              <a:rPr lang="en-US" sz="2300">
                <a:solidFill>
                  <a:srgbClr val="000000"/>
                </a:solidFill>
                <a:latin typeface="Canva Sans"/>
                <a:ea typeface="Canva Sans"/>
                <a:cs typeface="Canva Sans"/>
                <a:sym typeface="Canva Sans"/>
              </a:rPr>
              <a:t>After fine-tuning:</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Heatmaps became sharper and focused on diagnostic regions.</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Retrieval accuracy improved significantly.</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Model behaviour became interpretable and clinically meaningful.</a:t>
            </a:r>
          </a:p>
          <a:p>
            <a:pPr algn="l">
              <a:lnSpc>
                <a:spcPts val="3220"/>
              </a:lnSpc>
            </a:pPr>
          </a:p>
          <a:p>
            <a:pPr algn="l">
              <a:lnSpc>
                <a:spcPts val="3220"/>
              </a:lnSpc>
            </a:pPr>
            <a:r>
              <a:rPr lang="en-US" sz="2300">
                <a:solidFill>
                  <a:srgbClr val="000000"/>
                </a:solidFill>
                <a:latin typeface="Canva Sans"/>
                <a:ea typeface="Canva Sans"/>
                <a:cs typeface="Canva Sans"/>
                <a:sym typeface="Canva Sans"/>
              </a:rPr>
              <a:t>This fine-tuning step transformed CLIP from a general vision-language model into a medical-aware VQA system.</a:t>
            </a:r>
          </a:p>
          <a:p>
            <a:pPr algn="l">
              <a:lnSpc>
                <a:spcPts val="3220"/>
              </a:lnSpc>
            </a:pPr>
          </a:p>
        </p:txBody>
      </p:sp>
      <p:sp>
        <p:nvSpPr>
          <p:cNvPr name="TextBox 3" id="3"/>
          <p:cNvSpPr txBox="true"/>
          <p:nvPr/>
        </p:nvSpPr>
        <p:spPr>
          <a:xfrm rot="0">
            <a:off x="563390" y="194471"/>
            <a:ext cx="15591591" cy="2147570"/>
          </a:xfrm>
          <a:prstGeom prst="rect">
            <a:avLst/>
          </a:prstGeom>
        </p:spPr>
        <p:txBody>
          <a:bodyPr anchor="t" rtlCol="false" tIns="0" lIns="0" bIns="0" rIns="0">
            <a:spAutoFit/>
          </a:bodyPr>
          <a:lstStyle/>
          <a:p>
            <a:pPr algn="ctr">
              <a:lnSpc>
                <a:spcPts val="8680"/>
              </a:lnSpc>
            </a:pPr>
            <a:r>
              <a:rPr lang="en-US" sz="6200" b="true">
                <a:solidFill>
                  <a:srgbClr val="000000"/>
                </a:solidFill>
                <a:latin typeface="Canva Sans Bold"/>
                <a:ea typeface="Canva Sans Bold"/>
                <a:cs typeface="Canva Sans Bold"/>
                <a:sym typeface="Canva Sans Bold"/>
              </a:rPr>
              <a:t>Importance</a:t>
            </a:r>
            <a:r>
              <a:rPr lang="en-US" b="true" sz="6200">
                <a:solidFill>
                  <a:srgbClr val="000000"/>
                </a:solidFill>
                <a:latin typeface="Canva Sans Bold"/>
                <a:ea typeface="Canva Sans Bold"/>
                <a:cs typeface="Canva Sans Bold"/>
                <a:sym typeface="Canva Sans Bold"/>
              </a:rPr>
              <a:t> of Fine-Tuning CLIP on VQA-RAD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0125373" y="3456970"/>
            <a:ext cx="7565629" cy="3828834"/>
          </a:xfrm>
          <a:custGeom>
            <a:avLst/>
            <a:gdLst/>
            <a:ahLst/>
            <a:cxnLst/>
            <a:rect r="r" b="b" t="t" l="l"/>
            <a:pathLst>
              <a:path h="3828834" w="7565629">
                <a:moveTo>
                  <a:pt x="0" y="0"/>
                </a:moveTo>
                <a:lnTo>
                  <a:pt x="7565629" y="0"/>
                </a:lnTo>
                <a:lnTo>
                  <a:pt x="7565629" y="3828834"/>
                </a:lnTo>
                <a:lnTo>
                  <a:pt x="0" y="3828834"/>
                </a:lnTo>
                <a:lnTo>
                  <a:pt x="0" y="0"/>
                </a:lnTo>
                <a:close/>
              </a:path>
            </a:pathLst>
          </a:custGeom>
          <a:blipFill>
            <a:blip r:embed="rId2"/>
            <a:stretch>
              <a:fillRect l="0" t="0" r="0" b="0"/>
            </a:stretch>
          </a:blipFill>
        </p:spPr>
      </p:sp>
      <p:sp>
        <p:nvSpPr>
          <p:cNvPr name="TextBox 3" id="3"/>
          <p:cNvSpPr txBox="true"/>
          <p:nvPr/>
        </p:nvSpPr>
        <p:spPr>
          <a:xfrm rot="0">
            <a:off x="635137" y="545031"/>
            <a:ext cx="10045370" cy="842643"/>
          </a:xfrm>
          <a:prstGeom prst="rect">
            <a:avLst/>
          </a:prstGeom>
        </p:spPr>
        <p:txBody>
          <a:bodyPr anchor="t" rtlCol="false" tIns="0" lIns="0" bIns="0" rIns="0">
            <a:spAutoFit/>
          </a:bodyPr>
          <a:lstStyle/>
          <a:p>
            <a:pPr algn="l">
              <a:lnSpc>
                <a:spcPts val="6580"/>
              </a:lnSpc>
            </a:pPr>
            <a:r>
              <a:rPr lang="en-US" sz="4700">
                <a:solidFill>
                  <a:srgbClr val="222366"/>
                </a:solidFill>
                <a:latin typeface="Brick Sans"/>
                <a:ea typeface="Brick Sans"/>
                <a:cs typeface="Brick Sans"/>
                <a:sym typeface="Brick Sans"/>
              </a:rPr>
              <a:t>Report Generation Module</a:t>
            </a:r>
          </a:p>
        </p:txBody>
      </p:sp>
      <p:sp>
        <p:nvSpPr>
          <p:cNvPr name="TextBox 4" id="4"/>
          <p:cNvSpPr txBox="true"/>
          <p:nvPr/>
        </p:nvSpPr>
        <p:spPr>
          <a:xfrm rot="0">
            <a:off x="635137" y="1701999"/>
            <a:ext cx="9490236" cy="1308100"/>
          </a:xfrm>
          <a:prstGeom prst="rect">
            <a:avLst/>
          </a:prstGeom>
        </p:spPr>
        <p:txBody>
          <a:bodyPr anchor="t" rtlCol="false" tIns="0" lIns="0" bIns="0" rIns="0">
            <a:spAutoFit/>
          </a:bodyPr>
          <a:lstStyle/>
          <a:p>
            <a:pPr algn="l">
              <a:lnSpc>
                <a:spcPts val="3499"/>
              </a:lnSpc>
            </a:pPr>
            <a:r>
              <a:rPr lang="en-US" sz="2499">
                <a:solidFill>
                  <a:srgbClr val="222366"/>
                </a:solidFill>
                <a:latin typeface="Public Sans"/>
                <a:ea typeface="Public Sans"/>
                <a:cs typeface="Public Sans"/>
                <a:sym typeface="Public Sans"/>
              </a:rPr>
              <a:t>Visual Explanation (Attention Heatmaps)</a:t>
            </a:r>
          </a:p>
          <a:p>
            <a:pPr algn="l">
              <a:lnSpc>
                <a:spcPts val="3499"/>
              </a:lnSpc>
            </a:pPr>
            <a:r>
              <a:rPr lang="en-US" sz="2499">
                <a:solidFill>
                  <a:srgbClr val="222366"/>
                </a:solidFill>
                <a:latin typeface="Public Sans"/>
                <a:ea typeface="Public Sans"/>
                <a:cs typeface="Public Sans"/>
                <a:sym typeface="Public Sans"/>
              </a:rPr>
              <a:t>Goal: Improve clinical trust and explainability using visual overlays showing the regions influencing the model’s prediction.</a:t>
            </a:r>
          </a:p>
        </p:txBody>
      </p:sp>
      <p:sp>
        <p:nvSpPr>
          <p:cNvPr name="TextBox 5" id="5"/>
          <p:cNvSpPr txBox="true"/>
          <p:nvPr/>
        </p:nvSpPr>
        <p:spPr>
          <a:xfrm rot="0">
            <a:off x="635137" y="3399820"/>
            <a:ext cx="9490236" cy="6127750"/>
          </a:xfrm>
          <a:prstGeom prst="rect">
            <a:avLst/>
          </a:prstGeom>
        </p:spPr>
        <p:txBody>
          <a:bodyPr anchor="t" rtlCol="false" tIns="0" lIns="0" bIns="0" rIns="0">
            <a:spAutoFit/>
          </a:bodyPr>
          <a:lstStyle/>
          <a:p>
            <a:pPr algn="l">
              <a:lnSpc>
                <a:spcPts val="3499"/>
              </a:lnSpc>
            </a:pPr>
            <a:r>
              <a:rPr lang="en-US" sz="2499" b="true">
                <a:solidFill>
                  <a:srgbClr val="222366"/>
                </a:solidFill>
                <a:latin typeface="Public Sans Bold"/>
                <a:ea typeface="Public Sans Bold"/>
                <a:cs typeface="Public Sans Bold"/>
                <a:sym typeface="Public Sans Bold"/>
              </a:rPr>
              <a:t>Approach:</a:t>
            </a:r>
          </a:p>
          <a:p>
            <a:pPr algn="l" marL="539749" indent="-269875" lvl="1">
              <a:lnSpc>
                <a:spcPts val="3499"/>
              </a:lnSpc>
              <a:buFont typeface="Arial"/>
              <a:buChar char="•"/>
            </a:pPr>
            <a:r>
              <a:rPr lang="en-US" sz="2499">
                <a:solidFill>
                  <a:srgbClr val="222366"/>
                </a:solidFill>
                <a:latin typeface="Public Sans"/>
                <a:ea typeface="Public Sans"/>
                <a:cs typeface="Public Sans"/>
                <a:sym typeface="Public Sans"/>
              </a:rPr>
              <a:t>U</a:t>
            </a:r>
            <a:r>
              <a:rPr lang="en-US" sz="2499">
                <a:solidFill>
                  <a:srgbClr val="222366"/>
                </a:solidFill>
                <a:latin typeface="Public Sans"/>
                <a:ea typeface="Public Sans"/>
                <a:cs typeface="Public Sans"/>
                <a:sym typeface="Public Sans"/>
              </a:rPr>
              <a:t>se Grad-CAM or Attention Rollout on the CLIP vision encoder.</a:t>
            </a:r>
          </a:p>
          <a:p>
            <a:pPr algn="l" marL="539749" indent="-269875" lvl="1">
              <a:lnSpc>
                <a:spcPts val="3499"/>
              </a:lnSpc>
              <a:buFont typeface="Arial"/>
              <a:buChar char="•"/>
            </a:pPr>
            <a:r>
              <a:rPr lang="en-US" sz="2499">
                <a:solidFill>
                  <a:srgbClr val="222366"/>
                </a:solidFill>
                <a:latin typeface="Public Sans"/>
                <a:ea typeface="Public Sans"/>
                <a:cs typeface="Public Sans"/>
                <a:sym typeface="Public Sans"/>
              </a:rPr>
              <a:t>Overlay heatmap on original scan (normalized intensity).</a:t>
            </a:r>
          </a:p>
          <a:p>
            <a:pPr algn="l" marL="539749" indent="-269875" lvl="1">
              <a:lnSpc>
                <a:spcPts val="3499"/>
              </a:lnSpc>
              <a:buFont typeface="Arial"/>
              <a:buChar char="•"/>
            </a:pPr>
            <a:r>
              <a:rPr lang="en-US" sz="2499">
                <a:solidFill>
                  <a:srgbClr val="222366"/>
                </a:solidFill>
                <a:latin typeface="Public Sans"/>
                <a:ea typeface="Public Sans"/>
                <a:cs typeface="Public Sans"/>
                <a:sym typeface="Public Sans"/>
              </a:rPr>
              <a:t>Store both raw and overlay images in output folder /reports/heatmaps/.</a:t>
            </a:r>
          </a:p>
          <a:p>
            <a:pPr algn="l">
              <a:lnSpc>
                <a:spcPts val="3499"/>
              </a:lnSpc>
            </a:pPr>
            <a:r>
              <a:rPr lang="en-US" sz="2499" b="true">
                <a:solidFill>
                  <a:srgbClr val="222366"/>
                </a:solidFill>
                <a:latin typeface="Public Sans Bold"/>
                <a:ea typeface="Public Sans Bold"/>
                <a:cs typeface="Public Sans Bold"/>
                <a:sym typeface="Public Sans Bold"/>
              </a:rPr>
              <a:t>Display Example:</a:t>
            </a:r>
          </a:p>
          <a:p>
            <a:pPr algn="l">
              <a:lnSpc>
                <a:spcPts val="3499"/>
              </a:lnSpc>
            </a:pPr>
            <a:r>
              <a:rPr lang="en-US" sz="2499">
                <a:solidFill>
                  <a:srgbClr val="222366"/>
                </a:solidFill>
                <a:latin typeface="Public Sans"/>
                <a:ea typeface="Public Sans"/>
                <a:cs typeface="Public Sans"/>
                <a:sym typeface="Public Sans"/>
              </a:rPr>
              <a:t>Input: liver_scan_001.png</a:t>
            </a:r>
          </a:p>
          <a:p>
            <a:pPr algn="l">
              <a:lnSpc>
                <a:spcPts val="3499"/>
              </a:lnSpc>
            </a:pPr>
            <a:r>
              <a:rPr lang="en-US" sz="2499">
                <a:solidFill>
                  <a:srgbClr val="222366"/>
                </a:solidFill>
                <a:latin typeface="Public Sans"/>
                <a:ea typeface="Public Sans"/>
                <a:cs typeface="Public Sans"/>
                <a:sym typeface="Public Sans"/>
              </a:rPr>
              <a:t>Output: heatmap_liver_scan_001.png</a:t>
            </a:r>
          </a:p>
          <a:p>
            <a:pPr algn="l">
              <a:lnSpc>
                <a:spcPts val="3499"/>
              </a:lnSpc>
            </a:pPr>
            <a:r>
              <a:rPr lang="en-US" sz="2499" b="true">
                <a:solidFill>
                  <a:srgbClr val="222366"/>
                </a:solidFill>
                <a:latin typeface="Public Sans Bold"/>
                <a:ea typeface="Public Sans Bold"/>
                <a:cs typeface="Public Sans Bold"/>
                <a:sym typeface="Public Sans Bold"/>
              </a:rPr>
              <a:t>UI Integration:</a:t>
            </a:r>
          </a:p>
          <a:p>
            <a:pPr algn="l" marL="539749" indent="-269875" lvl="1">
              <a:lnSpc>
                <a:spcPts val="3499"/>
              </a:lnSpc>
              <a:buFont typeface="Arial"/>
              <a:buChar char="•"/>
            </a:pPr>
            <a:r>
              <a:rPr lang="en-US" sz="2499">
                <a:solidFill>
                  <a:srgbClr val="222366"/>
                </a:solidFill>
                <a:latin typeface="Public Sans"/>
                <a:ea typeface="Public Sans"/>
                <a:cs typeface="Public Sans"/>
                <a:sym typeface="Public Sans"/>
              </a:rPr>
              <a:t>Add a “View Attention Map” button next to each prediction.</a:t>
            </a:r>
          </a:p>
          <a:p>
            <a:pPr algn="l" marL="539749" indent="-269875" lvl="1">
              <a:lnSpc>
                <a:spcPts val="3499"/>
              </a:lnSpc>
              <a:buFont typeface="Arial"/>
              <a:buChar char="•"/>
            </a:pPr>
            <a:r>
              <a:rPr lang="en-US" sz="2499">
                <a:solidFill>
                  <a:srgbClr val="222366"/>
                </a:solidFill>
                <a:latin typeface="Public Sans"/>
                <a:ea typeface="Public Sans"/>
                <a:cs typeface="Public Sans"/>
                <a:sym typeface="Public Sans"/>
              </a:rPr>
              <a:t>Tooltip: “Highlights areas that most influenced the diagnosis.</a:t>
            </a:r>
          </a:p>
          <a:p>
            <a:pPr algn="l">
              <a:lnSpc>
                <a:spcPts val="349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545490" y="1917143"/>
            <a:ext cx="15197020" cy="6452713"/>
          </a:xfrm>
          <a:custGeom>
            <a:avLst/>
            <a:gdLst/>
            <a:ahLst/>
            <a:cxnLst/>
            <a:rect r="r" b="b" t="t" l="l"/>
            <a:pathLst>
              <a:path h="6452713" w="15197020">
                <a:moveTo>
                  <a:pt x="0" y="0"/>
                </a:moveTo>
                <a:lnTo>
                  <a:pt x="15197020" y="0"/>
                </a:lnTo>
                <a:lnTo>
                  <a:pt x="15197020" y="6452714"/>
                </a:lnTo>
                <a:lnTo>
                  <a:pt x="0" y="6452714"/>
                </a:lnTo>
                <a:lnTo>
                  <a:pt x="0" y="0"/>
                </a:lnTo>
                <a:close/>
              </a:path>
            </a:pathLst>
          </a:custGeom>
          <a:blipFill>
            <a:blip r:embed="rId2"/>
            <a:stretch>
              <a:fillRect l="-1271" t="-4117" r="-1907" b="-1871"/>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FAF3F3"/>
        </a:solidFill>
      </p:bgPr>
    </p:bg>
    <p:spTree>
      <p:nvGrpSpPr>
        <p:cNvPr id="1" name=""/>
        <p:cNvGrpSpPr/>
        <p:nvPr/>
      </p:nvGrpSpPr>
      <p:grpSpPr>
        <a:xfrm>
          <a:off x="0" y="0"/>
          <a:ext cx="0" cy="0"/>
          <a:chOff x="0" y="0"/>
          <a:chExt cx="0" cy="0"/>
        </a:xfrm>
      </p:grpSpPr>
      <p:sp>
        <p:nvSpPr>
          <p:cNvPr name="TextBox 2" id="2"/>
          <p:cNvSpPr txBox="true"/>
          <p:nvPr/>
        </p:nvSpPr>
        <p:spPr>
          <a:xfrm rot="0">
            <a:off x="6609278" y="4274503"/>
            <a:ext cx="5069443"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RESULTS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2810812" y="3130544"/>
            <a:ext cx="13012668" cy="2651331"/>
          </a:xfrm>
          <a:custGeom>
            <a:avLst/>
            <a:gdLst/>
            <a:ahLst/>
            <a:cxnLst/>
            <a:rect r="r" b="b" t="t" l="l"/>
            <a:pathLst>
              <a:path h="2651331" w="13012668">
                <a:moveTo>
                  <a:pt x="0" y="0"/>
                </a:moveTo>
                <a:lnTo>
                  <a:pt x="13012668" y="0"/>
                </a:lnTo>
                <a:lnTo>
                  <a:pt x="13012668" y="2651331"/>
                </a:lnTo>
                <a:lnTo>
                  <a:pt x="0" y="2651331"/>
                </a:lnTo>
                <a:lnTo>
                  <a:pt x="0" y="0"/>
                </a:lnTo>
                <a:close/>
              </a:path>
            </a:pathLst>
          </a:custGeom>
          <a:blipFill>
            <a:blip r:embed="rId2"/>
            <a:stretch>
              <a:fillRect l="0" t="0" r="0" b="0"/>
            </a:stretch>
          </a:blipFill>
        </p:spPr>
      </p:sp>
      <p:sp>
        <p:nvSpPr>
          <p:cNvPr name="TextBox 3" id="3"/>
          <p:cNvSpPr txBox="true"/>
          <p:nvPr/>
        </p:nvSpPr>
        <p:spPr>
          <a:xfrm rot="0">
            <a:off x="9139238" y="4666298"/>
            <a:ext cx="9525" cy="701038"/>
          </a:xfrm>
          <a:prstGeom prst="rect">
            <a:avLst/>
          </a:prstGeom>
        </p:spPr>
        <p:txBody>
          <a:bodyPr anchor="t" rtlCol="false" tIns="0" lIns="0" bIns="0" rIns="0">
            <a:spAutoFit/>
          </a:bodyPr>
          <a:lstStyle/>
          <a:p>
            <a:pPr algn="ctr">
              <a:lnSpc>
                <a:spcPts val="5460"/>
              </a:lnSpc>
              <a:spcBef>
                <a:spcPct val="0"/>
              </a:spcBef>
            </a:pPr>
          </a:p>
        </p:txBody>
      </p:sp>
      <p:sp>
        <p:nvSpPr>
          <p:cNvPr name="TextBox 4" id="4"/>
          <p:cNvSpPr txBox="true"/>
          <p:nvPr/>
        </p:nvSpPr>
        <p:spPr>
          <a:xfrm rot="0">
            <a:off x="263058" y="314114"/>
            <a:ext cx="9596243" cy="2274570"/>
          </a:xfrm>
          <a:prstGeom prst="rect">
            <a:avLst/>
          </a:prstGeom>
        </p:spPr>
        <p:txBody>
          <a:bodyPr anchor="t" rtlCol="false" tIns="0" lIns="0" bIns="0" rIns="0">
            <a:spAutoFit/>
          </a:bodyPr>
          <a:lstStyle/>
          <a:p>
            <a:pPr algn="l">
              <a:lnSpc>
                <a:spcPts val="3219"/>
              </a:lnSpc>
            </a:pPr>
            <a:r>
              <a:rPr lang="en-US" sz="2299" b="true">
                <a:solidFill>
                  <a:srgbClr val="000000"/>
                </a:solidFill>
                <a:latin typeface="Canva Sans Bold"/>
                <a:ea typeface="Canva Sans Bold"/>
                <a:cs typeface="Canva Sans Bold"/>
                <a:sym typeface="Canva Sans Bold"/>
              </a:rPr>
              <a:t>Custom</a:t>
            </a:r>
            <a:r>
              <a:rPr lang="en-US" b="true" sz="2299">
                <a:solidFill>
                  <a:srgbClr val="000000"/>
                </a:solidFill>
                <a:latin typeface="Canva Sans Bold"/>
                <a:ea typeface="Canva Sans Bold"/>
                <a:cs typeface="Canva Sans Bold"/>
                <a:sym typeface="Canva Sans Bold"/>
              </a:rPr>
              <a:t> Dataset &amp; Processing</a:t>
            </a:r>
          </a:p>
          <a:p>
            <a:pPr algn="l" marL="496566" indent="-248283" lvl="1">
              <a:lnSpc>
                <a:spcPts val="3219"/>
              </a:lnSpc>
              <a:buFont typeface="Arial"/>
              <a:buChar char="•"/>
            </a:pPr>
            <a:r>
              <a:rPr lang="en-US" sz="2299">
                <a:solidFill>
                  <a:srgbClr val="000000"/>
                </a:solidFill>
                <a:latin typeface="Canva Sans"/>
                <a:ea typeface="Canva Sans"/>
                <a:cs typeface="Canva Sans"/>
                <a:sym typeface="Canva Sans"/>
              </a:rPr>
              <a:t>RadiologyClipDataset loads preprocessed image tensors and builds “question: &lt;q&gt; answer: &lt;a&gt;” text.</a:t>
            </a:r>
          </a:p>
          <a:p>
            <a:pPr algn="l" marL="496566" indent="-248283" lvl="1">
              <a:lnSpc>
                <a:spcPts val="3219"/>
              </a:lnSpc>
              <a:buFont typeface="Arial"/>
              <a:buChar char="•"/>
            </a:pPr>
            <a:r>
              <a:rPr lang="en-US" sz="2299">
                <a:solidFill>
                  <a:srgbClr val="000000"/>
                </a:solidFill>
                <a:latin typeface="Canva Sans"/>
                <a:ea typeface="Canva Sans"/>
                <a:cs typeface="Canva Sans"/>
                <a:sym typeface="Canva Sans"/>
              </a:rPr>
              <a:t>CLIP tokenizer used for text; custom collate function for batching.</a:t>
            </a:r>
          </a:p>
          <a:p>
            <a:pPr algn="l">
              <a:lnSpc>
                <a:spcPts val="2239"/>
              </a:lnSpc>
            </a:pPr>
          </a:p>
        </p:txBody>
      </p:sp>
      <p:sp>
        <p:nvSpPr>
          <p:cNvPr name="TextBox 5" id="5"/>
          <p:cNvSpPr txBox="true"/>
          <p:nvPr/>
        </p:nvSpPr>
        <p:spPr>
          <a:xfrm rot="0">
            <a:off x="9605768" y="314114"/>
            <a:ext cx="9596243" cy="2389504"/>
          </a:xfrm>
          <a:prstGeom prst="rect">
            <a:avLst/>
          </a:prstGeom>
        </p:spPr>
        <p:txBody>
          <a:bodyPr anchor="t" rtlCol="false" tIns="0" lIns="0" bIns="0" rIns="0">
            <a:spAutoFit/>
          </a:bodyPr>
          <a:lstStyle/>
          <a:p>
            <a:pPr algn="l">
              <a:lnSpc>
                <a:spcPts val="3220"/>
              </a:lnSpc>
            </a:pPr>
            <a:r>
              <a:rPr lang="en-US" sz="2300" b="true">
                <a:solidFill>
                  <a:srgbClr val="000000"/>
                </a:solidFill>
                <a:latin typeface="Canva Sans Bold"/>
                <a:ea typeface="Canva Sans Bold"/>
                <a:cs typeface="Canva Sans Bold"/>
                <a:sym typeface="Canva Sans Bold"/>
              </a:rPr>
              <a:t>Model &amp; Training Setup</a:t>
            </a:r>
          </a:p>
          <a:p>
            <a:pPr algn="l" marL="496575" indent="-248288" lvl="1">
              <a:lnSpc>
                <a:spcPts val="3220"/>
              </a:lnSpc>
              <a:buFont typeface="Arial"/>
              <a:buChar char="•"/>
            </a:pPr>
            <a:r>
              <a:rPr lang="en-US" sz="2300">
                <a:solidFill>
                  <a:srgbClr val="000000"/>
                </a:solidFill>
                <a:latin typeface="Canva Sans"/>
                <a:ea typeface="Canva Sans"/>
                <a:cs typeface="Canva Sans"/>
                <a:sym typeface="Canva Sans"/>
              </a:rPr>
              <a:t>Base model: openai/clip-vit-base-patch32 (processor + CLIPModel).</a:t>
            </a:r>
          </a:p>
          <a:p>
            <a:pPr algn="l" marL="496575" indent="-248288" lvl="1">
              <a:lnSpc>
                <a:spcPts val="3220"/>
              </a:lnSpc>
              <a:buFont typeface="Arial"/>
              <a:buChar char="•"/>
            </a:pPr>
            <a:r>
              <a:rPr lang="en-US" sz="2300">
                <a:solidFill>
                  <a:srgbClr val="000000"/>
                </a:solidFill>
                <a:latin typeface="Canva Sans"/>
                <a:ea typeface="Canva Sans"/>
                <a:cs typeface="Canva Sans"/>
                <a:sym typeface="Canva Sans"/>
              </a:rPr>
              <a:t>All parameters fine-tuned with AdamW (LR = 5e-6).</a:t>
            </a:r>
          </a:p>
          <a:p>
            <a:pPr algn="l" marL="496575" indent="-248288" lvl="1">
              <a:lnSpc>
                <a:spcPts val="3220"/>
              </a:lnSpc>
              <a:buFont typeface="Arial"/>
              <a:buChar char="•"/>
            </a:pPr>
            <a:r>
              <a:rPr lang="en-US" sz="2300">
                <a:solidFill>
                  <a:srgbClr val="000000"/>
                </a:solidFill>
                <a:latin typeface="Canva Sans"/>
                <a:ea typeface="Canva Sans"/>
                <a:cs typeface="Canva Sans"/>
                <a:sym typeface="Canva Sans"/>
              </a:rPr>
              <a:t>Mixed precision training (autocast + GradScaler).</a:t>
            </a:r>
          </a:p>
          <a:p>
            <a:pPr algn="l" marL="496575" indent="-248288" lvl="1">
              <a:lnSpc>
                <a:spcPts val="3220"/>
              </a:lnSpc>
              <a:buFont typeface="Arial"/>
              <a:buChar char="•"/>
            </a:pPr>
            <a:r>
              <a:rPr lang="en-US" sz="2300">
                <a:solidFill>
                  <a:srgbClr val="000000"/>
                </a:solidFill>
                <a:latin typeface="Canva Sans"/>
                <a:ea typeface="Canva Sans"/>
                <a:cs typeface="Canva Sans"/>
                <a:sym typeface="Canva Sans"/>
              </a:rPr>
              <a:t>Objective: CLIP contrastive loss (image ↔ text alignment).</a:t>
            </a:r>
          </a:p>
        </p:txBody>
      </p:sp>
      <p:sp>
        <p:nvSpPr>
          <p:cNvPr name="TextBox 6" id="6"/>
          <p:cNvSpPr txBox="true"/>
          <p:nvPr/>
        </p:nvSpPr>
        <p:spPr>
          <a:xfrm rot="0">
            <a:off x="263058" y="6172400"/>
            <a:ext cx="9054088" cy="1939925"/>
          </a:xfrm>
          <a:prstGeom prst="rect">
            <a:avLst/>
          </a:prstGeom>
        </p:spPr>
        <p:txBody>
          <a:bodyPr anchor="t" rtlCol="false" tIns="0" lIns="0" bIns="0" rIns="0">
            <a:spAutoFit/>
          </a:bodyPr>
          <a:lstStyle/>
          <a:p>
            <a:pPr algn="l">
              <a:lnSpc>
                <a:spcPts val="3359"/>
              </a:lnSpc>
            </a:pPr>
            <a:r>
              <a:rPr lang="en-US" sz="2400" b="true">
                <a:solidFill>
                  <a:srgbClr val="000000"/>
                </a:solidFill>
                <a:latin typeface="Canva Sans Bold"/>
                <a:ea typeface="Canva Sans Bold"/>
                <a:cs typeface="Canva Sans Bold"/>
                <a:sym typeface="Canva Sans Bold"/>
              </a:rPr>
              <a:t>Training Results</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Dataset: VQA-RAD (2248 samples; 90/10 split).</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Loss decreased across epochs: 2.89 → 2.22 → 1.54, indicating strong image–text alignment.</a:t>
            </a:r>
          </a:p>
          <a:p>
            <a:pPr algn="l">
              <a:lnSpc>
                <a:spcPts val="2239"/>
              </a:lnSpc>
            </a:pPr>
          </a:p>
        </p:txBody>
      </p:sp>
      <p:sp>
        <p:nvSpPr>
          <p:cNvPr name="TextBox 7" id="7"/>
          <p:cNvSpPr txBox="true"/>
          <p:nvPr/>
        </p:nvSpPr>
        <p:spPr>
          <a:xfrm rot="0">
            <a:off x="9317146" y="5994175"/>
            <a:ext cx="9596243" cy="2778125"/>
          </a:xfrm>
          <a:prstGeom prst="rect">
            <a:avLst/>
          </a:prstGeom>
        </p:spPr>
        <p:txBody>
          <a:bodyPr anchor="t" rtlCol="false" tIns="0" lIns="0" bIns="0" rIns="0">
            <a:spAutoFit/>
          </a:bodyPr>
          <a:lstStyle/>
          <a:p>
            <a:pPr algn="l">
              <a:lnSpc>
                <a:spcPts val="3359"/>
              </a:lnSpc>
            </a:pPr>
            <a:r>
              <a:rPr lang="en-US" sz="2400" b="true">
                <a:solidFill>
                  <a:srgbClr val="000000"/>
                </a:solidFill>
                <a:latin typeface="Canva Sans Bold"/>
                <a:ea typeface="Canva Sans Bold"/>
                <a:cs typeface="Canva Sans Bold"/>
                <a:sym typeface="Canva Sans Bold"/>
              </a:rPr>
              <a:t>Inference Pipeline</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Load test sample (image + Q/A) from vqa_rad_clean.csv.</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Load preprocessed image tensor + fine-tuned model (epoch3).</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Create candidate texts: 1 correct + 3 distractors.</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Compute CLIP similarities → softmax → rank QA options.</a:t>
            </a:r>
          </a:p>
          <a:p>
            <a:pPr algn="l">
              <a:lnSpc>
                <a:spcPts val="2239"/>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AutoShape 2" id="2"/>
          <p:cNvSpPr/>
          <p:nvPr/>
        </p:nvSpPr>
        <p:spPr>
          <a:xfrm>
            <a:off x="7346649" y="1599347"/>
            <a:ext cx="0" cy="8145144"/>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7622978" y="2326509"/>
            <a:ext cx="10473949" cy="1658953"/>
          </a:xfrm>
          <a:custGeom>
            <a:avLst/>
            <a:gdLst/>
            <a:ahLst/>
            <a:cxnLst/>
            <a:rect r="r" b="b" t="t" l="l"/>
            <a:pathLst>
              <a:path h="1658953" w="10473949">
                <a:moveTo>
                  <a:pt x="0" y="0"/>
                </a:moveTo>
                <a:lnTo>
                  <a:pt x="10473949" y="0"/>
                </a:lnTo>
                <a:lnTo>
                  <a:pt x="10473949" y="1658953"/>
                </a:lnTo>
                <a:lnTo>
                  <a:pt x="0" y="1658953"/>
                </a:lnTo>
                <a:lnTo>
                  <a:pt x="0" y="0"/>
                </a:lnTo>
                <a:close/>
              </a:path>
            </a:pathLst>
          </a:custGeom>
          <a:blipFill>
            <a:blip r:embed="rId2"/>
            <a:stretch>
              <a:fillRect l="-1546" t="0" r="-1815" b="-3144"/>
            </a:stretch>
          </a:blipFill>
        </p:spPr>
      </p:sp>
      <p:sp>
        <p:nvSpPr>
          <p:cNvPr name="TextBox 4" id="4"/>
          <p:cNvSpPr txBox="true"/>
          <p:nvPr/>
        </p:nvSpPr>
        <p:spPr>
          <a:xfrm rot="0">
            <a:off x="694839" y="316237"/>
            <a:ext cx="13508352" cy="662926"/>
          </a:xfrm>
          <a:prstGeom prst="rect">
            <a:avLst/>
          </a:prstGeom>
        </p:spPr>
        <p:txBody>
          <a:bodyPr anchor="t" rtlCol="false" tIns="0" lIns="0" bIns="0" rIns="0">
            <a:spAutoFit/>
          </a:bodyPr>
          <a:lstStyle/>
          <a:p>
            <a:pPr algn="just">
              <a:lnSpc>
                <a:spcPts val="5460"/>
              </a:lnSpc>
            </a:pPr>
            <a:r>
              <a:rPr lang="en-US" sz="3900" b="true">
                <a:solidFill>
                  <a:srgbClr val="000000"/>
                </a:solidFill>
                <a:latin typeface="Canva Sans Bold"/>
                <a:ea typeface="Canva Sans Bold"/>
                <a:cs typeface="Canva Sans Bold"/>
                <a:sym typeface="Canva Sans Bold"/>
              </a:rPr>
              <a:t>Image-to-Text</a:t>
            </a:r>
            <a:r>
              <a:rPr lang="en-US" b="true" sz="3900">
                <a:solidFill>
                  <a:srgbClr val="000000"/>
                </a:solidFill>
                <a:latin typeface="Canva Sans Bold"/>
                <a:ea typeface="Canva Sans Bold"/>
                <a:cs typeface="Canva Sans Bold"/>
                <a:sym typeface="Canva Sans Bold"/>
              </a:rPr>
              <a:t> Retrieval:  Working and Testing Summary</a:t>
            </a:r>
          </a:p>
        </p:txBody>
      </p:sp>
      <p:sp>
        <p:nvSpPr>
          <p:cNvPr name="TextBox 5" id="5"/>
          <p:cNvSpPr txBox="true"/>
          <p:nvPr/>
        </p:nvSpPr>
        <p:spPr>
          <a:xfrm rot="0">
            <a:off x="146993" y="1551722"/>
            <a:ext cx="7085356" cy="8390254"/>
          </a:xfrm>
          <a:prstGeom prst="rect">
            <a:avLst/>
          </a:prstGeom>
        </p:spPr>
        <p:txBody>
          <a:bodyPr anchor="t" rtlCol="false" tIns="0" lIns="0" bIns="0" rIns="0">
            <a:spAutoFit/>
          </a:bodyPr>
          <a:lstStyle/>
          <a:p>
            <a:pPr algn="l" marL="496575" indent="-248288" lvl="1">
              <a:lnSpc>
                <a:spcPts val="3220"/>
              </a:lnSpc>
              <a:buFont typeface="Arial"/>
              <a:buChar char="•"/>
            </a:pPr>
            <a:r>
              <a:rPr lang="en-US" sz="2300">
                <a:solidFill>
                  <a:srgbClr val="000000"/>
                </a:solidFill>
                <a:latin typeface="Canva Sans"/>
                <a:ea typeface="Canva Sans"/>
                <a:cs typeface="Canva Sans"/>
                <a:sym typeface="Canva Sans"/>
              </a:rPr>
              <a:t>The image-to-text retrieval module identifies the most relevant medical Q&amp;</a:t>
            </a:r>
            <a:r>
              <a:rPr lang="en-US" sz="2300">
                <a:solidFill>
                  <a:srgbClr val="000000"/>
                </a:solidFill>
                <a:latin typeface="Canva Sans"/>
                <a:ea typeface="Canva Sans"/>
                <a:cs typeface="Canva Sans"/>
                <a:sym typeface="Canva Sans"/>
              </a:rPr>
              <a:t>A entries for a given image by comparing the image’s visual embedding with the text embeddings stored in the knowledge base. </a:t>
            </a:r>
          </a:p>
          <a:p>
            <a:pPr algn="l" marL="496575" indent="-248288" lvl="1">
              <a:lnSpc>
                <a:spcPts val="3220"/>
              </a:lnSpc>
              <a:buFont typeface="Arial"/>
              <a:buChar char="•"/>
            </a:pPr>
            <a:r>
              <a:rPr lang="en-US" sz="2300">
                <a:solidFill>
                  <a:srgbClr val="000000"/>
                </a:solidFill>
                <a:latin typeface="Canva Sans"/>
                <a:ea typeface="Canva Sans"/>
                <a:cs typeface="Canva Sans"/>
                <a:sym typeface="Canva Sans"/>
              </a:rPr>
              <a:t>The process begins with validating the required inputs, ensuring that both the knowledge base and the pre-processed image tensor are available. </a:t>
            </a:r>
          </a:p>
          <a:p>
            <a:pPr algn="l" marL="496575" indent="-248288" lvl="1">
              <a:lnSpc>
                <a:spcPts val="3220"/>
              </a:lnSpc>
              <a:buFont typeface="Arial"/>
              <a:buChar char="•"/>
            </a:pPr>
            <a:r>
              <a:rPr lang="en-US" sz="2300">
                <a:solidFill>
                  <a:srgbClr val="000000"/>
                </a:solidFill>
                <a:latin typeface="Canva Sans"/>
                <a:ea typeface="Canva Sans"/>
                <a:cs typeface="Canva Sans"/>
                <a:sym typeface="Canva Sans"/>
              </a:rPr>
              <a:t>Once validated, the system loads the image tensor and encodes it using CLIP’s image encoder, generating a normalised image embedding in the shared image text space.</a:t>
            </a:r>
          </a:p>
          <a:p>
            <a:pPr algn="l" marL="496575" indent="-248288" lvl="1">
              <a:lnSpc>
                <a:spcPts val="3220"/>
              </a:lnSpc>
              <a:buFont typeface="Arial"/>
              <a:buChar char="•"/>
            </a:pPr>
            <a:r>
              <a:rPr lang="en-US" sz="2300">
                <a:solidFill>
                  <a:srgbClr val="000000"/>
                </a:solidFill>
                <a:latin typeface="Canva Sans"/>
                <a:ea typeface="Canva Sans"/>
                <a:cs typeface="Canva Sans"/>
                <a:sym typeface="Canva Sans"/>
              </a:rPr>
              <a:t> This embedding is then compared with every Q&amp;A embedding using cosine similarity, allowing the model to measure how closely each text entry aligns with the visual content of the input image. </a:t>
            </a:r>
          </a:p>
          <a:p>
            <a:pPr algn="l" marL="496575" indent="-248288" lvl="1">
              <a:lnSpc>
                <a:spcPts val="3220"/>
              </a:lnSpc>
              <a:buFont typeface="Arial"/>
              <a:buChar char="•"/>
            </a:pPr>
            <a:r>
              <a:rPr lang="en-US" sz="2300">
                <a:solidFill>
                  <a:srgbClr val="000000"/>
                </a:solidFill>
                <a:latin typeface="Canva Sans"/>
                <a:ea typeface="Canva Sans"/>
                <a:cs typeface="Canva Sans"/>
                <a:sym typeface="Canva Sans"/>
              </a:rPr>
              <a:t>After computing these similarities, the system sorts the scores and extracts the top-K Q&amp;A pairs that best match the image.</a:t>
            </a:r>
          </a:p>
        </p:txBody>
      </p:sp>
      <p:sp>
        <p:nvSpPr>
          <p:cNvPr name="TextBox 6" id="6"/>
          <p:cNvSpPr txBox="true"/>
          <p:nvPr/>
        </p:nvSpPr>
        <p:spPr>
          <a:xfrm rot="0">
            <a:off x="7595330" y="4376854"/>
            <a:ext cx="10024949" cy="4389755"/>
          </a:xfrm>
          <a:prstGeom prst="rect">
            <a:avLst/>
          </a:prstGeom>
        </p:spPr>
        <p:txBody>
          <a:bodyPr anchor="t" rtlCol="false" tIns="0" lIns="0" bIns="0" rIns="0">
            <a:spAutoFit/>
          </a:bodyPr>
          <a:lstStyle/>
          <a:p>
            <a:pPr algn="l">
              <a:lnSpc>
                <a:spcPts val="3220"/>
              </a:lnSpc>
            </a:pPr>
            <a:r>
              <a:rPr lang="en-US" sz="2300">
                <a:solidFill>
                  <a:srgbClr val="000000"/>
                </a:solidFill>
                <a:latin typeface="Canva Sans"/>
                <a:ea typeface="Canva Sans"/>
                <a:cs typeface="Canva Sans"/>
                <a:sym typeface="Canva Sans"/>
              </a:rPr>
              <a:t>For testing, </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We use a sample image such as </a:t>
            </a:r>
            <a:r>
              <a:rPr lang="en-US" b="true" sz="2300">
                <a:solidFill>
                  <a:srgbClr val="000000"/>
                </a:solidFill>
                <a:latin typeface="Canva Sans Bold"/>
                <a:ea typeface="Canva Sans Bold"/>
                <a:cs typeface="Canva Sans Bold"/>
                <a:sym typeface="Canva Sans Bold"/>
              </a:rPr>
              <a:t>synpic54610.jpg</a:t>
            </a:r>
            <a:r>
              <a:rPr lang="en-US" sz="2300">
                <a:solidFill>
                  <a:srgbClr val="000000"/>
                </a:solidFill>
                <a:latin typeface="Canva Sans"/>
                <a:ea typeface="Canva Sans"/>
                <a:cs typeface="Canva Sans"/>
                <a:sym typeface="Canva Sans"/>
              </a:rPr>
              <a:t> along with a user query like </a:t>
            </a:r>
            <a:r>
              <a:rPr lang="en-US" b="true" sz="2300">
                <a:solidFill>
                  <a:srgbClr val="000000"/>
                </a:solidFill>
                <a:latin typeface="Canva Sans Bold"/>
                <a:ea typeface="Canva Sans Bold"/>
                <a:cs typeface="Canva Sans Bold"/>
                <a:sym typeface="Canva Sans Bold"/>
              </a:rPr>
              <a:t>“What kind of brain problem is shown here?”.</a:t>
            </a:r>
            <a:r>
              <a:rPr lang="en-US" sz="2300">
                <a:solidFill>
                  <a:srgbClr val="000000"/>
                </a:solidFill>
                <a:latin typeface="Canva Sans"/>
                <a:ea typeface="Canva Sans"/>
                <a:cs typeface="Canva Sans"/>
                <a:sym typeface="Canva Sans"/>
              </a:rPr>
              <a:t> </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The retrieval system then returns the top-3 most similar Q&amp;</a:t>
            </a:r>
            <a:r>
              <a:rPr lang="en-US" sz="2300">
                <a:solidFill>
                  <a:srgbClr val="000000"/>
                </a:solidFill>
                <a:latin typeface="Canva Sans"/>
                <a:ea typeface="Canva Sans"/>
                <a:cs typeface="Canva Sans"/>
                <a:sym typeface="Canva Sans"/>
              </a:rPr>
              <a:t>A pairs from the knowledge base. </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Each result includes the user question guiding the retrieval, the similarity score indicating how strongly the Q&amp;A pair matches the image, and the retrieved context containing the actual Q&amp;A text. </a:t>
            </a:r>
          </a:p>
          <a:p>
            <a:pPr algn="l" marL="496571" indent="-248285" lvl="1">
              <a:lnSpc>
                <a:spcPts val="3220"/>
              </a:lnSpc>
              <a:buFont typeface="Arial"/>
              <a:buChar char="•"/>
            </a:pPr>
            <a:r>
              <a:rPr lang="en-US" sz="2300">
                <a:solidFill>
                  <a:srgbClr val="000000"/>
                </a:solidFill>
                <a:latin typeface="Canva Sans"/>
                <a:ea typeface="Canva Sans"/>
                <a:cs typeface="Canva Sans"/>
                <a:sym typeface="Canva Sans"/>
              </a:rPr>
              <a:t>Together, </a:t>
            </a:r>
            <a:r>
              <a:rPr lang="en-US" b="true" sz="2300">
                <a:solidFill>
                  <a:srgbClr val="000000"/>
                </a:solidFill>
                <a:latin typeface="Canva Sans Bold"/>
                <a:ea typeface="Canva Sans Bold"/>
                <a:cs typeface="Canva Sans Bold"/>
                <a:sym typeface="Canva Sans Bold"/>
              </a:rPr>
              <a:t>these elements demonstrate how effectively the model links visual medical information</a:t>
            </a:r>
            <a:r>
              <a:rPr lang="en-US" sz="2300">
                <a:solidFill>
                  <a:srgbClr val="000000"/>
                </a:solidFill>
                <a:latin typeface="Canva Sans"/>
                <a:ea typeface="Canva Sans"/>
                <a:cs typeface="Canva Sans"/>
                <a:sym typeface="Canva Sans"/>
              </a:rPr>
              <a:t> with the relevant textual knowledge stored in the system.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2977716" y="4379857"/>
            <a:ext cx="12332567" cy="1527285"/>
          </a:xfrm>
          <a:custGeom>
            <a:avLst/>
            <a:gdLst/>
            <a:ahLst/>
            <a:cxnLst/>
            <a:rect r="r" b="b" t="t" l="l"/>
            <a:pathLst>
              <a:path h="1527285" w="12332567">
                <a:moveTo>
                  <a:pt x="0" y="0"/>
                </a:moveTo>
                <a:lnTo>
                  <a:pt x="12332568" y="0"/>
                </a:lnTo>
                <a:lnTo>
                  <a:pt x="12332568" y="1527286"/>
                </a:lnTo>
                <a:lnTo>
                  <a:pt x="0" y="1527286"/>
                </a:lnTo>
                <a:lnTo>
                  <a:pt x="0" y="0"/>
                </a:lnTo>
                <a:close/>
              </a:path>
            </a:pathLst>
          </a:custGeom>
          <a:blipFill>
            <a:blip r:embed="rId2"/>
            <a:stretch>
              <a:fillRect l="0" t="0" r="0" b="0"/>
            </a:stretch>
          </a:blipFill>
        </p:spPr>
      </p:sp>
      <p:sp>
        <p:nvSpPr>
          <p:cNvPr name="TextBox 3" id="3"/>
          <p:cNvSpPr txBox="true"/>
          <p:nvPr/>
        </p:nvSpPr>
        <p:spPr>
          <a:xfrm rot="0">
            <a:off x="1028700" y="1671712"/>
            <a:ext cx="16230600" cy="2389505"/>
          </a:xfrm>
          <a:prstGeom prst="rect">
            <a:avLst/>
          </a:prstGeom>
        </p:spPr>
        <p:txBody>
          <a:bodyPr anchor="t" rtlCol="false" tIns="0" lIns="0" bIns="0" rIns="0">
            <a:spAutoFit/>
          </a:bodyPr>
          <a:lstStyle/>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The chatbot module takes the user’s question and the retrieved contexts pro</a:t>
            </a:r>
            <a:r>
              <a:rPr lang="en-US" sz="2299">
                <a:solidFill>
                  <a:srgbClr val="000000"/>
                </a:solidFill>
                <a:latin typeface="Canva Sans"/>
                <a:ea typeface="Canva Sans"/>
                <a:cs typeface="Canva Sans"/>
                <a:sym typeface="Canva Sans"/>
              </a:rPr>
              <a:t>duced by the image-to-text retrieval system and generates a natural, conversational response.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It begins by receiving two inputs: </a:t>
            </a:r>
            <a:r>
              <a:rPr lang="en-US" b="true" sz="2299">
                <a:solidFill>
                  <a:srgbClr val="000000"/>
                </a:solidFill>
                <a:latin typeface="Canva Sans Bold"/>
                <a:ea typeface="Canva Sans Bold"/>
                <a:cs typeface="Canva Sans Bold"/>
                <a:sym typeface="Canva Sans Bold"/>
              </a:rPr>
              <a:t>the user_question</a:t>
            </a:r>
            <a:r>
              <a:rPr lang="en-US" sz="2299">
                <a:solidFill>
                  <a:srgbClr val="000000"/>
                </a:solidFill>
                <a:latin typeface="Canva Sans"/>
                <a:ea typeface="Canva Sans"/>
                <a:cs typeface="Canva Sans"/>
                <a:sym typeface="Canva Sans"/>
              </a:rPr>
              <a:t>, which contains the query about the medical image, and the </a:t>
            </a:r>
            <a:r>
              <a:rPr lang="en-US" b="true" sz="2299">
                <a:solidFill>
                  <a:srgbClr val="000000"/>
                </a:solidFill>
                <a:latin typeface="Canva Sans Bold"/>
                <a:ea typeface="Canva Sans Bold"/>
                <a:cs typeface="Canva Sans Bold"/>
                <a:sym typeface="Canva Sans Bold"/>
              </a:rPr>
              <a:t>retrieved_context</a:t>
            </a:r>
            <a:r>
              <a:rPr lang="en-US" sz="2299">
                <a:solidFill>
                  <a:srgbClr val="000000"/>
                </a:solidFill>
                <a:latin typeface="Canva Sans"/>
                <a:ea typeface="Canva Sans"/>
                <a:cs typeface="Canva Sans"/>
                <a:sym typeface="Canva Sans"/>
              </a:rPr>
              <a:t>, which holds a list of text score pairs ranked by similarity.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From this list, the system selects the most relevant entry, specifically the first element,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Because </a:t>
            </a:r>
            <a:r>
              <a:rPr lang="en-US" b="true" sz="2299">
                <a:solidFill>
                  <a:srgbClr val="000000"/>
                </a:solidFill>
                <a:latin typeface="Canva Sans Bold"/>
                <a:ea typeface="Canva Sans Bold"/>
                <a:cs typeface="Canva Sans Bold"/>
                <a:sym typeface="Canva Sans Bold"/>
              </a:rPr>
              <a:t>it carries the highest similarity score</a:t>
            </a:r>
            <a:r>
              <a:rPr lang="en-US" sz="2299">
                <a:solidFill>
                  <a:srgbClr val="000000"/>
                </a:solidFill>
                <a:latin typeface="Canva Sans"/>
                <a:ea typeface="Canva Sans"/>
                <a:cs typeface="Canva Sans"/>
                <a:sym typeface="Canva Sans"/>
              </a:rPr>
              <a:t> and therefore provides the</a:t>
            </a:r>
            <a:r>
              <a:rPr lang="en-US" b="true" sz="2299">
                <a:solidFill>
                  <a:srgbClr val="000000"/>
                </a:solidFill>
                <a:latin typeface="Canva Sans Bold"/>
                <a:ea typeface="Canva Sans Bold"/>
                <a:cs typeface="Canva Sans Bold"/>
                <a:sym typeface="Canva Sans Bold"/>
              </a:rPr>
              <a:t> most trustworthy clinical information</a:t>
            </a:r>
          </a:p>
        </p:txBody>
      </p:sp>
      <p:sp>
        <p:nvSpPr>
          <p:cNvPr name="TextBox 4" id="4"/>
          <p:cNvSpPr txBox="true"/>
          <p:nvPr/>
        </p:nvSpPr>
        <p:spPr>
          <a:xfrm rot="0">
            <a:off x="350044" y="288411"/>
            <a:ext cx="17587912"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Canva Sans Bold"/>
                <a:ea typeface="Canva Sans Bold"/>
                <a:cs typeface="Canva Sans Bold"/>
                <a:sym typeface="Canva Sans Bold"/>
              </a:rPr>
              <a:t>LLM-Simulate</a:t>
            </a:r>
            <a:r>
              <a:rPr lang="en-US" b="true" sz="6200">
                <a:solidFill>
                  <a:srgbClr val="000000"/>
                </a:solidFill>
                <a:latin typeface="Canva Sans Bold"/>
                <a:ea typeface="Canva Sans Bold"/>
                <a:cs typeface="Canva Sans Bold"/>
                <a:sym typeface="Canva Sans Bold"/>
              </a:rPr>
              <a:t>d Chatbot Response Generation</a:t>
            </a:r>
          </a:p>
        </p:txBody>
      </p:sp>
      <p:sp>
        <p:nvSpPr>
          <p:cNvPr name="TextBox 5" id="5"/>
          <p:cNvSpPr txBox="true"/>
          <p:nvPr/>
        </p:nvSpPr>
        <p:spPr>
          <a:xfrm rot="0">
            <a:off x="882636" y="6386582"/>
            <a:ext cx="17259300" cy="3189605"/>
          </a:xfrm>
          <a:prstGeom prst="rect">
            <a:avLst/>
          </a:prstGeom>
        </p:spPr>
        <p:txBody>
          <a:bodyPr anchor="t" rtlCol="false" tIns="0" lIns="0" bIns="0" rIns="0">
            <a:spAutoFit/>
          </a:bodyPr>
          <a:lstStyle/>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This selected text is then processed by splitting it, allowing the system to isolate the</a:t>
            </a:r>
            <a:r>
              <a:rPr lang="en-US" b="true" sz="2299">
                <a:solidFill>
                  <a:srgbClr val="000000"/>
                </a:solidFill>
                <a:latin typeface="Canva Sans Bold"/>
                <a:ea typeface="Canva Sans Bold"/>
                <a:cs typeface="Canva Sans Bold"/>
                <a:sym typeface="Canva Sans Bold"/>
              </a:rPr>
              <a:t> actual medical answer</a:t>
            </a:r>
            <a:r>
              <a:rPr lang="en-US" sz="2299">
                <a:solidFill>
                  <a:srgbClr val="000000"/>
                </a:solidFill>
                <a:latin typeface="Canva Sans"/>
                <a:ea typeface="Canva Sans"/>
                <a:cs typeface="Canva Sans"/>
                <a:sym typeface="Canva Sans"/>
              </a:rPr>
              <a:t> from the question part.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After cleaning the extracted answer using trimming operations, the module constructs a simulated LLM reply. The response template integrates the primary finding, its corresponding similarity score, and a brief explanation that describes </a:t>
            </a:r>
            <a:r>
              <a:rPr lang="en-US" b="true" sz="2299">
                <a:solidFill>
                  <a:srgbClr val="000000"/>
                </a:solidFill>
                <a:latin typeface="Canva Sans Bold"/>
                <a:ea typeface="Canva Sans Bold"/>
                <a:cs typeface="Canva Sans Bold"/>
                <a:sym typeface="Canva Sans Bold"/>
              </a:rPr>
              <a:t>why this finding is relevant </a:t>
            </a:r>
            <a:r>
              <a:rPr lang="en-US" sz="2299">
                <a:solidFill>
                  <a:srgbClr val="000000"/>
                </a:solidFill>
                <a:latin typeface="Canva Sans"/>
                <a:ea typeface="Canva Sans"/>
                <a:cs typeface="Canva Sans"/>
                <a:sym typeface="Canva Sans"/>
              </a:rPr>
              <a:t>to the user’s original question.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Finally, the </a:t>
            </a:r>
            <a:r>
              <a:rPr lang="en-US" b="true" sz="2299">
                <a:solidFill>
                  <a:srgbClr val="000000"/>
                </a:solidFill>
                <a:latin typeface="Canva Sans Bold"/>
                <a:ea typeface="Canva Sans Bold"/>
                <a:cs typeface="Canva Sans Bold"/>
                <a:sym typeface="Canva Sans Bold"/>
              </a:rPr>
              <a:t>system prints the conversation</a:t>
            </a:r>
            <a:r>
              <a:rPr lang="en-US" sz="2299">
                <a:solidFill>
                  <a:srgbClr val="000000"/>
                </a:solidFill>
                <a:latin typeface="Canva Sans"/>
                <a:ea typeface="Canva Sans"/>
                <a:cs typeface="Canva Sans"/>
                <a:sym typeface="Canva Sans"/>
              </a:rPr>
              <a:t>, showing both the user’s question and the </a:t>
            </a:r>
            <a:r>
              <a:rPr lang="en-US" b="true" sz="2299">
                <a:solidFill>
                  <a:srgbClr val="000000"/>
                </a:solidFill>
                <a:latin typeface="Canva Sans Bold"/>
                <a:ea typeface="Canva Sans Bold"/>
                <a:cs typeface="Canva Sans Bold"/>
                <a:sym typeface="Canva Sans Bold"/>
              </a:rPr>
              <a:t>AI-generated reply</a:t>
            </a:r>
            <a:r>
              <a:rPr lang="en-US" sz="2299">
                <a:solidFill>
                  <a:srgbClr val="000000"/>
                </a:solidFill>
                <a:latin typeface="Canva Sans"/>
                <a:ea typeface="Canva Sans"/>
                <a:cs typeface="Canva Sans"/>
                <a:sym typeface="Canva Sans"/>
              </a:rPr>
              <a:t>.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This creates a realistic Visual Question Answering interaction where the assistant explains the most clinically meaningful result derived from retrieval.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174036" y="4342429"/>
            <a:ext cx="5705353" cy="5559740"/>
          </a:xfrm>
          <a:custGeom>
            <a:avLst/>
            <a:gdLst/>
            <a:ahLst/>
            <a:cxnLst/>
            <a:rect r="r" b="b" t="t" l="l"/>
            <a:pathLst>
              <a:path h="5559740" w="5705353">
                <a:moveTo>
                  <a:pt x="0" y="0"/>
                </a:moveTo>
                <a:lnTo>
                  <a:pt x="5705352" y="0"/>
                </a:lnTo>
                <a:lnTo>
                  <a:pt x="5705352" y="5559741"/>
                </a:lnTo>
                <a:lnTo>
                  <a:pt x="0" y="5559741"/>
                </a:lnTo>
                <a:lnTo>
                  <a:pt x="0" y="0"/>
                </a:lnTo>
                <a:close/>
              </a:path>
            </a:pathLst>
          </a:custGeom>
          <a:blipFill>
            <a:blip r:embed="rId2"/>
            <a:stretch>
              <a:fillRect l="0" t="0" r="0" b="0"/>
            </a:stretch>
          </a:blipFill>
        </p:spPr>
      </p:sp>
      <p:sp>
        <p:nvSpPr>
          <p:cNvPr name="TextBox 3" id="3"/>
          <p:cNvSpPr txBox="true"/>
          <p:nvPr/>
        </p:nvSpPr>
        <p:spPr>
          <a:xfrm rot="0">
            <a:off x="452675" y="445453"/>
            <a:ext cx="17382649" cy="1052195"/>
          </a:xfrm>
          <a:prstGeom prst="rect">
            <a:avLst/>
          </a:prstGeom>
        </p:spPr>
        <p:txBody>
          <a:bodyPr anchor="t" rtlCol="false" tIns="0" lIns="0" bIns="0" rIns="0">
            <a:spAutoFit/>
          </a:bodyPr>
          <a:lstStyle/>
          <a:p>
            <a:pPr algn="ctr">
              <a:lnSpc>
                <a:spcPts val="8680"/>
              </a:lnSpc>
            </a:pPr>
            <a:r>
              <a:rPr lang="en-US" sz="6200" b="true">
                <a:solidFill>
                  <a:srgbClr val="000000"/>
                </a:solidFill>
                <a:latin typeface="Canva Sans Bold"/>
                <a:ea typeface="Canva Sans Bold"/>
                <a:cs typeface="Canva Sans Bold"/>
                <a:sym typeface="Canva Sans Bold"/>
              </a:rPr>
              <a:t>X</a:t>
            </a:r>
            <a:r>
              <a:rPr lang="en-US" b="true" sz="6200">
                <a:solidFill>
                  <a:srgbClr val="000000"/>
                </a:solidFill>
                <a:latin typeface="Canva Sans Bold"/>
                <a:ea typeface="Canva Sans Bold"/>
                <a:cs typeface="Canva Sans Bold"/>
                <a:sym typeface="Canva Sans Bold"/>
              </a:rPr>
              <a:t>AI Visualization: Attention Rollout Summary</a:t>
            </a:r>
          </a:p>
        </p:txBody>
      </p:sp>
      <p:sp>
        <p:nvSpPr>
          <p:cNvPr name="TextBox 4" id="4"/>
          <p:cNvSpPr txBox="true"/>
          <p:nvPr/>
        </p:nvSpPr>
        <p:spPr>
          <a:xfrm rot="0">
            <a:off x="723937" y="1552874"/>
            <a:ext cx="17182087" cy="2789555"/>
          </a:xfrm>
          <a:prstGeom prst="rect">
            <a:avLst/>
          </a:prstGeom>
        </p:spPr>
        <p:txBody>
          <a:bodyPr anchor="t" rtlCol="false" tIns="0" lIns="0" bIns="0" rIns="0">
            <a:spAutoFit/>
          </a:bodyPr>
          <a:lstStyle/>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This mo</a:t>
            </a:r>
            <a:r>
              <a:rPr lang="en-US" sz="2299">
                <a:solidFill>
                  <a:srgbClr val="000000"/>
                </a:solidFill>
                <a:latin typeface="Canva Sans"/>
                <a:ea typeface="Canva Sans"/>
                <a:cs typeface="Canva Sans"/>
                <a:sym typeface="Canva Sans"/>
              </a:rPr>
              <a:t>dule generates</a:t>
            </a:r>
            <a:r>
              <a:rPr lang="en-US" b="true" sz="2299">
                <a:solidFill>
                  <a:srgbClr val="000000"/>
                </a:solidFill>
                <a:latin typeface="Canva Sans Bold"/>
                <a:ea typeface="Canva Sans Bold"/>
                <a:cs typeface="Canva Sans Bold"/>
                <a:sym typeface="Canva Sans Bold"/>
              </a:rPr>
              <a:t> interpretability heatmaps</a:t>
            </a:r>
            <a:r>
              <a:rPr lang="en-US" sz="2299">
                <a:solidFill>
                  <a:srgbClr val="000000"/>
                </a:solidFill>
                <a:latin typeface="Canva Sans"/>
                <a:ea typeface="Canva Sans"/>
                <a:cs typeface="Canva Sans"/>
                <a:sym typeface="Canva Sans"/>
              </a:rPr>
              <a:t> that show which parts of a medical image </a:t>
            </a:r>
            <a:r>
              <a:rPr lang="en-US" b="true" sz="2299">
                <a:solidFill>
                  <a:srgbClr val="000000"/>
                </a:solidFill>
                <a:latin typeface="Canva Sans Bold"/>
                <a:ea typeface="Canva Sans Bold"/>
                <a:cs typeface="Canva Sans Bold"/>
                <a:sym typeface="Canva Sans Bold"/>
              </a:rPr>
              <a:t>contribute most</a:t>
            </a:r>
            <a:r>
              <a:rPr lang="en-US" sz="2299">
                <a:solidFill>
                  <a:srgbClr val="000000"/>
                </a:solidFill>
                <a:latin typeface="Canva Sans"/>
                <a:ea typeface="Canva Sans"/>
                <a:cs typeface="Canva Sans"/>
                <a:sym typeface="Canva Sans"/>
              </a:rPr>
              <a:t> to the CLIP model’s decision.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The process begins with a configuration stage where paths for the fine-tuned model, processed images, and output directory are defined, along with automatic device selection and a global structure to store attention weights.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Once the model is loaded, forward hooks are registered on every </a:t>
            </a:r>
            <a:r>
              <a:rPr lang="en-US" b="true" sz="2299">
                <a:solidFill>
                  <a:srgbClr val="000000"/>
                </a:solidFill>
                <a:latin typeface="Canva Sans Bold"/>
                <a:ea typeface="Canva Sans Bold"/>
                <a:cs typeface="Canva Sans Bold"/>
                <a:sym typeface="Canva Sans Bold"/>
              </a:rPr>
              <a:t>self-attention block</a:t>
            </a:r>
            <a:r>
              <a:rPr lang="en-US" sz="2299">
                <a:solidFill>
                  <a:srgbClr val="000000"/>
                </a:solidFill>
                <a:latin typeface="Canva Sans"/>
                <a:ea typeface="Canva Sans"/>
                <a:cs typeface="Canva Sans"/>
                <a:sym typeface="Canva Sans"/>
              </a:rPr>
              <a:t> inside the vision encoder, allowing all </a:t>
            </a:r>
            <a:r>
              <a:rPr lang="en-US" b="true" sz="2299">
                <a:solidFill>
                  <a:srgbClr val="000000"/>
                </a:solidFill>
                <a:latin typeface="Canva Sans Bold"/>
                <a:ea typeface="Canva Sans Bold"/>
                <a:cs typeface="Canva Sans Bold"/>
                <a:sym typeface="Canva Sans Bold"/>
              </a:rPr>
              <a:t>attention matrices</a:t>
            </a:r>
            <a:r>
              <a:rPr lang="en-US" sz="2299">
                <a:solidFill>
                  <a:srgbClr val="000000"/>
                </a:solidFill>
                <a:latin typeface="Canva Sans"/>
                <a:ea typeface="Canva Sans"/>
                <a:cs typeface="Canva Sans"/>
                <a:sym typeface="Canva Sans"/>
              </a:rPr>
              <a:t> to be captured during inference. </a:t>
            </a:r>
          </a:p>
          <a:p>
            <a:pPr algn="l">
              <a:lnSpc>
                <a:spcPts val="3219"/>
              </a:lnSpc>
            </a:pPr>
            <a:r>
              <a:rPr lang="en-US" sz="2299">
                <a:solidFill>
                  <a:srgbClr val="000000"/>
                </a:solidFill>
                <a:latin typeface="Canva Sans"/>
                <a:ea typeface="Canva Sans"/>
                <a:cs typeface="Canva Sans"/>
                <a:sym typeface="Canva Sans"/>
              </a:rPr>
              <a:t> </a:t>
            </a:r>
          </a:p>
        </p:txBody>
      </p:sp>
      <p:sp>
        <p:nvSpPr>
          <p:cNvPr name="TextBox 5" id="5"/>
          <p:cNvSpPr txBox="true"/>
          <p:nvPr/>
        </p:nvSpPr>
        <p:spPr>
          <a:xfrm rot="0">
            <a:off x="723937" y="4294804"/>
            <a:ext cx="9482425" cy="5589388"/>
          </a:xfrm>
          <a:prstGeom prst="rect">
            <a:avLst/>
          </a:prstGeom>
        </p:spPr>
        <p:txBody>
          <a:bodyPr anchor="t" rtlCol="false" tIns="0" lIns="0" bIns="0" rIns="0">
            <a:spAutoFit/>
          </a:bodyPr>
          <a:lstStyle/>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When an image is passed through the model, the system performs “attention rollout,” an explainability method that fuses attention heads, injects residual connections, and </a:t>
            </a:r>
            <a:r>
              <a:rPr lang="en-US" b="true" sz="2299">
                <a:solidFill>
                  <a:srgbClr val="000000"/>
                </a:solidFill>
                <a:latin typeface="Canva Sans Bold"/>
                <a:ea typeface="Canva Sans Bold"/>
                <a:cs typeface="Canva Sans Bold"/>
                <a:sym typeface="Canva Sans Bold"/>
              </a:rPr>
              <a:t>propagates attention scores</a:t>
            </a:r>
            <a:r>
              <a:rPr lang="en-US" sz="2299">
                <a:solidFill>
                  <a:srgbClr val="000000"/>
                </a:solidFill>
                <a:latin typeface="Canva Sans"/>
                <a:ea typeface="Canva Sans"/>
                <a:cs typeface="Canva Sans"/>
                <a:sym typeface="Canva Sans"/>
              </a:rPr>
              <a:t> across layers.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The resulting attention mask is reshaped, normalised, and upsampled to match the original 224×224 resolution of the image.</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Finally, the visualisation component overlays this heatmap onto the original image, pro</a:t>
            </a:r>
            <a:r>
              <a:rPr lang="en-US" sz="2299">
                <a:solidFill>
                  <a:srgbClr val="000000"/>
                </a:solidFill>
                <a:latin typeface="Canva Sans"/>
                <a:ea typeface="Canva Sans"/>
                <a:cs typeface="Canva Sans"/>
                <a:sym typeface="Canva Sans"/>
              </a:rPr>
              <a:t>ducing a clear </a:t>
            </a:r>
            <a:r>
              <a:rPr lang="en-US" b="true" sz="2299">
                <a:solidFill>
                  <a:srgbClr val="000000"/>
                </a:solidFill>
                <a:latin typeface="Canva Sans Bold"/>
                <a:ea typeface="Canva Sans Bold"/>
                <a:cs typeface="Canva Sans Bold"/>
                <a:sym typeface="Canva Sans Bold"/>
              </a:rPr>
              <a:t>diagnostic map</a:t>
            </a:r>
            <a:r>
              <a:rPr lang="en-US" sz="2299">
                <a:solidFill>
                  <a:srgbClr val="000000"/>
                </a:solidFill>
                <a:latin typeface="Canva Sans"/>
                <a:ea typeface="Canva Sans"/>
                <a:cs typeface="Canva Sans"/>
                <a:sym typeface="Canva Sans"/>
              </a:rPr>
              <a:t> where </a:t>
            </a:r>
            <a:r>
              <a:rPr lang="en-US" b="true" sz="2299">
                <a:solidFill>
                  <a:srgbClr val="000000"/>
                </a:solidFill>
                <a:latin typeface="Canva Sans Bold"/>
                <a:ea typeface="Canva Sans Bold"/>
                <a:cs typeface="Canva Sans Bold"/>
                <a:sym typeface="Canva Sans Bold"/>
              </a:rPr>
              <a:t>red and yellow regions indicate areas that the model relied on most. </a:t>
            </a:r>
          </a:p>
          <a:p>
            <a:pPr algn="l" marL="496569" indent="-248284" lvl="1">
              <a:lnSpc>
                <a:spcPts val="3219"/>
              </a:lnSpc>
              <a:buFont typeface="Arial"/>
              <a:buChar char="•"/>
            </a:pPr>
            <a:r>
              <a:rPr lang="en-US" sz="2299">
                <a:solidFill>
                  <a:srgbClr val="000000"/>
                </a:solidFill>
                <a:latin typeface="Canva Sans"/>
                <a:ea typeface="Canva Sans"/>
                <a:cs typeface="Canva Sans"/>
                <a:sym typeface="Canva Sans"/>
              </a:rPr>
              <a:t>This helps clinicians and researchers understand model reasoning and validate whether the network is focusing on medically meaningful structures.</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FAF3F3"/>
        </a:solidFill>
      </p:bgPr>
    </p:bg>
    <p:spTree>
      <p:nvGrpSpPr>
        <p:cNvPr id="1" name=""/>
        <p:cNvGrpSpPr/>
        <p:nvPr/>
      </p:nvGrpSpPr>
      <p:grpSpPr>
        <a:xfrm>
          <a:off x="0" y="0"/>
          <a:ext cx="0" cy="0"/>
          <a:chOff x="0" y="0"/>
          <a:chExt cx="0" cy="0"/>
        </a:xfrm>
      </p:grpSpPr>
      <p:sp>
        <p:nvSpPr>
          <p:cNvPr name="TextBox 2" id="2"/>
          <p:cNvSpPr txBox="true"/>
          <p:nvPr/>
        </p:nvSpPr>
        <p:spPr>
          <a:xfrm rot="0">
            <a:off x="2632527" y="445453"/>
            <a:ext cx="13022946" cy="1052195"/>
          </a:xfrm>
          <a:prstGeom prst="rect">
            <a:avLst/>
          </a:prstGeom>
        </p:spPr>
        <p:txBody>
          <a:bodyPr anchor="t" rtlCol="false" tIns="0" lIns="0" bIns="0" rIns="0">
            <a:spAutoFit/>
          </a:bodyPr>
          <a:lstStyle/>
          <a:p>
            <a:pPr algn="ctr">
              <a:lnSpc>
                <a:spcPts val="8680"/>
              </a:lnSpc>
            </a:pPr>
            <a:r>
              <a:rPr lang="en-US" sz="6200" b="true">
                <a:solidFill>
                  <a:srgbClr val="000000"/>
                </a:solidFill>
                <a:latin typeface="Canva Sans Bold"/>
                <a:ea typeface="Canva Sans Bold"/>
                <a:cs typeface="Canva Sans Bold"/>
                <a:sym typeface="Canva Sans Bold"/>
              </a:rPr>
              <a:t>Chain of thoughts- Exaplainability</a:t>
            </a:r>
          </a:p>
        </p:txBody>
      </p:sp>
      <p:grpSp>
        <p:nvGrpSpPr>
          <p:cNvPr name="Group 3" id="3"/>
          <p:cNvGrpSpPr/>
          <p:nvPr/>
        </p:nvGrpSpPr>
        <p:grpSpPr>
          <a:xfrm rot="0">
            <a:off x="8703192" y="2179759"/>
            <a:ext cx="8756759" cy="6814932"/>
            <a:chOff x="0" y="0"/>
            <a:chExt cx="11675679" cy="9086576"/>
          </a:xfrm>
        </p:grpSpPr>
        <p:grpSp>
          <p:nvGrpSpPr>
            <p:cNvPr name="Group 4" id="4"/>
            <p:cNvGrpSpPr/>
            <p:nvPr/>
          </p:nvGrpSpPr>
          <p:grpSpPr>
            <a:xfrm rot="0">
              <a:off x="0" y="0"/>
              <a:ext cx="11675679" cy="9086576"/>
              <a:chOff x="0" y="0"/>
              <a:chExt cx="2268538" cy="1765486"/>
            </a:xfrm>
          </p:grpSpPr>
          <p:sp>
            <p:nvSpPr>
              <p:cNvPr name="Freeform 5" id="5"/>
              <p:cNvSpPr/>
              <p:nvPr/>
            </p:nvSpPr>
            <p:spPr>
              <a:xfrm flipH="false" flipV="false" rot="0">
                <a:off x="0" y="0"/>
                <a:ext cx="2268538" cy="1765486"/>
              </a:xfrm>
              <a:custGeom>
                <a:avLst/>
                <a:gdLst/>
                <a:ahLst/>
                <a:cxnLst/>
                <a:rect r="r" b="b" t="t" l="l"/>
                <a:pathLst>
                  <a:path h="1765486" w="2268538">
                    <a:moveTo>
                      <a:pt x="0" y="0"/>
                    </a:moveTo>
                    <a:lnTo>
                      <a:pt x="2268538" y="0"/>
                    </a:lnTo>
                    <a:lnTo>
                      <a:pt x="2268538" y="1765486"/>
                    </a:lnTo>
                    <a:lnTo>
                      <a:pt x="0" y="1765486"/>
                    </a:lnTo>
                    <a:close/>
                  </a:path>
                </a:pathLst>
              </a:custGeom>
              <a:solidFill>
                <a:srgbClr val="FFFFFF"/>
              </a:solidFill>
            </p:spPr>
          </p:sp>
          <p:sp>
            <p:nvSpPr>
              <p:cNvPr name="TextBox 6" id="6"/>
              <p:cNvSpPr txBox="true"/>
              <p:nvPr/>
            </p:nvSpPr>
            <p:spPr>
              <a:xfrm>
                <a:off x="0" y="-28575"/>
                <a:ext cx="2268538" cy="1794061"/>
              </a:xfrm>
              <a:prstGeom prst="rect">
                <a:avLst/>
              </a:prstGeom>
            </p:spPr>
            <p:txBody>
              <a:bodyPr anchor="ctr" rtlCol="false" tIns="50800" lIns="50800" bIns="50800" rIns="50800"/>
              <a:lstStyle/>
              <a:p>
                <a:pPr algn="ctr">
                  <a:lnSpc>
                    <a:spcPts val="2239"/>
                  </a:lnSpc>
                </a:pPr>
              </a:p>
            </p:txBody>
          </p:sp>
        </p:grpSp>
        <p:sp>
          <p:nvSpPr>
            <p:cNvPr name="TextBox 7" id="7"/>
            <p:cNvSpPr txBox="true"/>
            <p:nvPr/>
          </p:nvSpPr>
          <p:spPr>
            <a:xfrm rot="0">
              <a:off x="5211060" y="1314915"/>
              <a:ext cx="6040662" cy="434108"/>
            </a:xfrm>
            <a:prstGeom prst="rect">
              <a:avLst/>
            </a:prstGeom>
          </p:spPr>
          <p:txBody>
            <a:bodyPr anchor="t" rtlCol="false" tIns="0" lIns="0" bIns="0" rIns="0">
              <a:spAutoFit/>
            </a:bodyPr>
            <a:lstStyle/>
            <a:p>
              <a:pPr algn="ctr">
                <a:lnSpc>
                  <a:spcPts val="2704"/>
                </a:lnSpc>
                <a:spcBef>
                  <a:spcPct val="0"/>
                </a:spcBef>
              </a:pPr>
            </a:p>
          </p:txBody>
        </p:sp>
      </p:grpSp>
      <p:sp>
        <p:nvSpPr>
          <p:cNvPr name="TextBox 8" id="8"/>
          <p:cNvSpPr txBox="true"/>
          <p:nvPr/>
        </p:nvSpPr>
        <p:spPr>
          <a:xfrm rot="0">
            <a:off x="8774153" y="2542964"/>
            <a:ext cx="8485147" cy="5918031"/>
          </a:xfrm>
          <a:prstGeom prst="rect">
            <a:avLst/>
          </a:prstGeom>
        </p:spPr>
        <p:txBody>
          <a:bodyPr anchor="t" rtlCol="false" tIns="0" lIns="0" bIns="0" rIns="0">
            <a:spAutoFit/>
          </a:bodyPr>
          <a:lstStyle/>
          <a:p>
            <a:pPr algn="ctr">
              <a:lnSpc>
                <a:spcPts val="2077"/>
              </a:lnSpc>
              <a:spcBef>
                <a:spcPct val="0"/>
              </a:spcBef>
            </a:pPr>
            <a:r>
              <a:rPr lang="en-US" sz="1483">
                <a:solidFill>
                  <a:srgbClr val="000000"/>
                </a:solidFill>
                <a:latin typeface="Canva Sans"/>
                <a:ea typeface="Canva Sans"/>
                <a:cs typeface="Canva Sans"/>
                <a:sym typeface="Canva Sans"/>
              </a:rPr>
              <a:t>--- INFERENCE RESULTS (Image to Text) ---</a:t>
            </a:r>
          </a:p>
          <a:p>
            <a:pPr algn="ctr">
              <a:lnSpc>
                <a:spcPts val="2077"/>
              </a:lnSpc>
              <a:spcBef>
                <a:spcPct val="0"/>
              </a:spcBef>
            </a:pPr>
            <a:r>
              <a:rPr lang="en-US" sz="1483">
                <a:solidFill>
                  <a:srgbClr val="000000"/>
                </a:solidFill>
                <a:latin typeface="Canva Sans"/>
                <a:ea typeface="Canva Sans"/>
                <a:cs typeface="Canva Sans"/>
                <a:sym typeface="Canva Sans"/>
              </a:rPr>
              <a:t>Rank 1: Text=question: are regions of the brain infarcted answer: yes | Prob=0.9998544454574585</a:t>
            </a:r>
          </a:p>
          <a:p>
            <a:pPr algn="ctr">
              <a:lnSpc>
                <a:spcPts val="2077"/>
              </a:lnSpc>
              <a:spcBef>
                <a:spcPct val="0"/>
              </a:spcBef>
            </a:pPr>
            <a:r>
              <a:rPr lang="en-US" sz="1483">
                <a:solidFill>
                  <a:srgbClr val="000000"/>
                </a:solidFill>
                <a:latin typeface="Canva Sans"/>
                <a:ea typeface="Canva Sans"/>
                <a:cs typeface="Canva Sans"/>
                <a:sym typeface="Canva Sans"/>
              </a:rPr>
              <a:t>Rank 2: Text=question: Is there hepatomegaly? answer: there is severe liver enlargement. | Prob=0.00010214199573965743</a:t>
            </a:r>
          </a:p>
          <a:p>
            <a:pPr algn="ctr">
              <a:lnSpc>
                <a:spcPts val="2077"/>
              </a:lnSpc>
              <a:spcBef>
                <a:spcPct val="0"/>
              </a:spcBef>
            </a:pPr>
            <a:r>
              <a:rPr lang="en-US" sz="1483">
                <a:solidFill>
                  <a:srgbClr val="000000"/>
                </a:solidFill>
                <a:latin typeface="Canva Sans"/>
                <a:ea typeface="Canva Sans"/>
                <a:cs typeface="Canva Sans"/>
                <a:sym typeface="Canva Sans"/>
              </a:rPr>
              <a:t>Rank 3: Text=question: What is the patient status? answer: fractured femur bone. | Prob=4.253528459230438e-05</a:t>
            </a:r>
          </a:p>
          <a:p>
            <a:pPr algn="ctr">
              <a:lnSpc>
                <a:spcPts val="2077"/>
              </a:lnSpc>
              <a:spcBef>
                <a:spcPct val="0"/>
              </a:spcBef>
            </a:pPr>
            <a:r>
              <a:rPr lang="en-US" sz="1483">
                <a:solidFill>
                  <a:srgbClr val="000000"/>
                </a:solidFill>
                <a:latin typeface="Canva Sans"/>
                <a:ea typeface="Canva Sans"/>
                <a:cs typeface="Canva Sans"/>
                <a:sym typeface="Canva Sans"/>
              </a:rPr>
              <a:t>Rank 4: Text=question: What is the diagnosis? answer: Normal chest x-ray, no acute findings. | Prob=8.991993354356964e-07</a:t>
            </a:r>
          </a:p>
          <a:p>
            <a:pPr algn="ctr">
              <a:lnSpc>
                <a:spcPts val="2077"/>
              </a:lnSpc>
              <a:spcBef>
                <a:spcPct val="0"/>
              </a:spcBef>
            </a:pPr>
          </a:p>
          <a:p>
            <a:pPr algn="ctr">
              <a:lnSpc>
                <a:spcPts val="2077"/>
              </a:lnSpc>
              <a:spcBef>
                <a:spcPct val="0"/>
              </a:spcBef>
            </a:pPr>
            <a:r>
              <a:rPr lang="en-US" sz="1483">
                <a:solidFill>
                  <a:srgbClr val="000000"/>
                </a:solidFill>
                <a:latin typeface="Canva Sans"/>
                <a:ea typeface="Canva Sans"/>
                <a:cs typeface="Canva Sans"/>
                <a:sym typeface="Canva Sans"/>
              </a:rPr>
              <a:t>--- EXPLAINABLE CHATBOT RESPONSE (HIDDEN CoT) ---</a:t>
            </a:r>
          </a:p>
          <a:p>
            <a:pPr algn="ctr">
              <a:lnSpc>
                <a:spcPts val="2077"/>
              </a:lnSpc>
              <a:spcBef>
                <a:spcPct val="0"/>
              </a:spcBef>
            </a:pPr>
          </a:p>
          <a:p>
            <a:pPr algn="ctr">
              <a:lnSpc>
                <a:spcPts val="2077"/>
              </a:lnSpc>
              <a:spcBef>
                <a:spcPct val="0"/>
              </a:spcBef>
            </a:pPr>
            <a:r>
              <a:rPr lang="en-US" sz="1483">
                <a:solidFill>
                  <a:srgbClr val="000000"/>
                </a:solidFill>
                <a:latin typeface="Canva Sans"/>
                <a:ea typeface="Canva Sans"/>
                <a:cs typeface="Canva Sans"/>
                <a:sym typeface="Canva Sans"/>
              </a:rPr>
              <a:t>Result summary:</a:t>
            </a:r>
          </a:p>
          <a:p>
            <a:pPr algn="ctr">
              <a:lnSpc>
                <a:spcPts val="2077"/>
              </a:lnSpc>
              <a:spcBef>
                <a:spcPct val="0"/>
              </a:spcBef>
            </a:pPr>
            <a:r>
              <a:rPr lang="en-US" sz="1483">
                <a:solidFill>
                  <a:srgbClr val="000000"/>
                </a:solidFill>
                <a:latin typeface="Canva Sans"/>
                <a:ea typeface="Canva Sans"/>
                <a:cs typeface="Canva Sans"/>
                <a:sym typeface="Canva Sans"/>
              </a:rPr>
              <a:t>The model's top finding suggests: yes.</a:t>
            </a:r>
          </a:p>
          <a:p>
            <a:pPr algn="ctr">
              <a:lnSpc>
                <a:spcPts val="2077"/>
              </a:lnSpc>
              <a:spcBef>
                <a:spcPct val="0"/>
              </a:spcBef>
            </a:pPr>
            <a:r>
              <a:rPr lang="en-US" sz="1483">
                <a:solidFill>
                  <a:srgbClr val="000000"/>
                </a:solidFill>
                <a:latin typeface="Canva Sans"/>
                <a:ea typeface="Canva Sans"/>
                <a:cs typeface="Canva Sans"/>
                <a:sym typeface="Canva Sans"/>
              </a:rPr>
              <a:t>Model Confidence: 63.1% (calibrated, capped at 95%)</a:t>
            </a:r>
          </a:p>
          <a:p>
            <a:pPr algn="ctr">
              <a:lnSpc>
                <a:spcPts val="2077"/>
              </a:lnSpc>
              <a:spcBef>
                <a:spcPct val="0"/>
              </a:spcBef>
            </a:pPr>
            <a:r>
              <a:rPr lang="en-US" sz="1483">
                <a:solidFill>
                  <a:srgbClr val="000000"/>
                </a:solidFill>
                <a:latin typeface="Canva Sans"/>
                <a:ea typeface="Canva Sans"/>
                <a:cs typeface="Canva Sans"/>
                <a:sym typeface="Canva Sans"/>
              </a:rPr>
              <a:t>Uncertainties / Limitations:</a:t>
            </a:r>
          </a:p>
          <a:p>
            <a:pPr algn="ctr">
              <a:lnSpc>
                <a:spcPts val="2077"/>
              </a:lnSpc>
              <a:spcBef>
                <a:spcPct val="0"/>
              </a:spcBef>
            </a:pPr>
            <a:r>
              <a:rPr lang="en-US" sz="1483">
                <a:solidFill>
                  <a:srgbClr val="000000"/>
                </a:solidFill>
                <a:latin typeface="Canva Sans"/>
                <a:ea typeface="Canva Sans"/>
                <a:cs typeface="Canva Sans"/>
                <a:sym typeface="Canva Sans"/>
              </a:rPr>
              <a:t>- Top finding is notably stronger than alternatives.</a:t>
            </a:r>
          </a:p>
          <a:p>
            <a:pPr algn="ctr">
              <a:lnSpc>
                <a:spcPts val="2077"/>
              </a:lnSpc>
              <a:spcBef>
                <a:spcPct val="0"/>
              </a:spcBef>
            </a:pPr>
            <a:r>
              <a:rPr lang="en-US" sz="1483">
                <a:solidFill>
                  <a:srgbClr val="000000"/>
                </a:solidFill>
                <a:latin typeface="Canva Sans"/>
                <a:ea typeface="Canva Sans"/>
                <a:cs typeface="Canva Sans"/>
                <a:sym typeface="Canva Sans"/>
              </a:rPr>
              <a:t>Safe next steps:</a:t>
            </a:r>
          </a:p>
          <a:p>
            <a:pPr algn="ctr">
              <a:lnSpc>
                <a:spcPts val="2077"/>
              </a:lnSpc>
              <a:spcBef>
                <a:spcPct val="0"/>
              </a:spcBef>
            </a:pPr>
            <a:r>
              <a:rPr lang="en-US" sz="1483">
                <a:solidFill>
                  <a:srgbClr val="000000"/>
                </a:solidFill>
                <a:latin typeface="Canva Sans"/>
                <a:ea typeface="Canva Sans"/>
                <a:cs typeface="Canva Sans"/>
                <a:sym typeface="Canva Sans"/>
              </a:rPr>
              <a:t>- Discuss these findings with a licensed clinician for clinical correlation.</a:t>
            </a:r>
          </a:p>
          <a:p>
            <a:pPr algn="ctr">
              <a:lnSpc>
                <a:spcPts val="2077"/>
              </a:lnSpc>
              <a:spcBef>
                <a:spcPct val="0"/>
              </a:spcBef>
            </a:pPr>
            <a:r>
              <a:rPr lang="en-US" sz="1483">
                <a:solidFill>
                  <a:srgbClr val="000000"/>
                </a:solidFill>
                <a:latin typeface="Canva Sans"/>
                <a:ea typeface="Canva Sans"/>
                <a:cs typeface="Canva Sans"/>
                <a:sym typeface="Canva Sans"/>
              </a:rPr>
              <a:t>- If clinically indicated, consider follow-up imaging or targeted tests per physician's advice.</a:t>
            </a:r>
          </a:p>
          <a:p>
            <a:pPr algn="ctr">
              <a:lnSpc>
                <a:spcPts val="2077"/>
              </a:lnSpc>
              <a:spcBef>
                <a:spcPct val="0"/>
              </a:spcBef>
            </a:pPr>
          </a:p>
          <a:p>
            <a:pPr algn="ctr">
              <a:lnSpc>
                <a:spcPts val="2077"/>
              </a:lnSpc>
              <a:spcBef>
                <a:spcPct val="0"/>
              </a:spcBef>
            </a:pPr>
            <a:r>
              <a:rPr lang="en-US" sz="1483">
                <a:solidFill>
                  <a:srgbClr val="000000"/>
                </a:solidFill>
                <a:latin typeface="Canva Sans"/>
                <a:ea typeface="Canva Sans"/>
                <a:cs typeface="Canva Sans"/>
                <a:sym typeface="Canva Sans"/>
              </a:rPr>
              <a:t>This information is for educational purposes only and does not replace professional medical advice.</a:t>
            </a:r>
          </a:p>
        </p:txBody>
      </p:sp>
      <p:sp>
        <p:nvSpPr>
          <p:cNvPr name="TextBox 9" id="9"/>
          <p:cNvSpPr txBox="true"/>
          <p:nvPr/>
        </p:nvSpPr>
        <p:spPr>
          <a:xfrm rot="0">
            <a:off x="1028700" y="2533439"/>
            <a:ext cx="7196523" cy="5323840"/>
          </a:xfrm>
          <a:prstGeom prst="rect">
            <a:avLst/>
          </a:prstGeom>
        </p:spPr>
        <p:txBody>
          <a:bodyPr anchor="t" rtlCol="false" tIns="0" lIns="0" bIns="0" rIns="0">
            <a:spAutoFit/>
          </a:bodyPr>
          <a:lstStyle/>
          <a:p>
            <a:pPr algn="just"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This is the Chain of Thought (CoT) output, which is the detailed textual reasoning behind the chatbot’s diagnosis.</a:t>
            </a:r>
          </a:p>
          <a:p>
            <a:pPr algn="just"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It provides immediate transparency by showing you the model’s top diagnostic candidates—the different Ranks—along with the corresponding probability for each.</a:t>
            </a:r>
          </a:p>
          <a:p>
            <a:pPr algn="just"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The system focuses on the most probable finding, but we always present a calibrated confidence score to ensure you understand the model's certainty, preventing over-reliance.</a:t>
            </a:r>
          </a:p>
          <a:p>
            <a:pPr algn="just"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Critically, the 'Uncertainties/Limitations' and 'Safe Next Steps' sections are a built-in safety layer, reminding users that this is decision support, not a final clinical verdict.</a:t>
            </a:r>
          </a:p>
          <a:p>
            <a:pPr algn="just" marL="410209" indent="-205105" lvl="1">
              <a:lnSpc>
                <a:spcPts val="2659"/>
              </a:lnSpc>
              <a:buFont typeface="Arial"/>
              <a:buChar char="•"/>
            </a:pPr>
            <a:r>
              <a:rPr lang="en-US" b="true" sz="1899">
                <a:solidFill>
                  <a:srgbClr val="000000"/>
                </a:solidFill>
                <a:latin typeface="Canva Sans Bold"/>
                <a:ea typeface="Canva Sans Bold"/>
                <a:cs typeface="Canva Sans Bold"/>
                <a:sym typeface="Canva Sans Bold"/>
              </a:rPr>
              <a:t>The CoT transforms the AI from a black box into a collaborative assistant, allowing you to validate the system's logic against your own clinical knowledge.</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FAF3F3"/>
        </a:solidFill>
      </p:bgPr>
    </p:bg>
    <p:spTree>
      <p:nvGrpSpPr>
        <p:cNvPr id="1" name=""/>
        <p:cNvGrpSpPr/>
        <p:nvPr/>
      </p:nvGrpSpPr>
      <p:grpSpPr>
        <a:xfrm>
          <a:off x="0" y="0"/>
          <a:ext cx="0" cy="0"/>
          <a:chOff x="0" y="0"/>
          <a:chExt cx="0" cy="0"/>
        </a:xfrm>
      </p:grpSpPr>
      <p:sp>
        <p:nvSpPr>
          <p:cNvPr name="TextBox 2" id="2"/>
          <p:cNvSpPr txBox="true"/>
          <p:nvPr/>
        </p:nvSpPr>
        <p:spPr>
          <a:xfrm rot="0">
            <a:off x="635137" y="545031"/>
            <a:ext cx="10045370" cy="842643"/>
          </a:xfrm>
          <a:prstGeom prst="rect">
            <a:avLst/>
          </a:prstGeom>
        </p:spPr>
        <p:txBody>
          <a:bodyPr anchor="t" rtlCol="false" tIns="0" lIns="0" bIns="0" rIns="0">
            <a:spAutoFit/>
          </a:bodyPr>
          <a:lstStyle/>
          <a:p>
            <a:pPr algn="l">
              <a:lnSpc>
                <a:spcPts val="6580"/>
              </a:lnSpc>
            </a:pPr>
            <a:r>
              <a:rPr lang="en-US" sz="4700">
                <a:solidFill>
                  <a:srgbClr val="222366"/>
                </a:solidFill>
                <a:latin typeface="Brick Sans"/>
                <a:ea typeface="Brick Sans"/>
                <a:cs typeface="Brick Sans"/>
                <a:sym typeface="Brick Sans"/>
              </a:rPr>
              <a:t>Report Generation Module</a:t>
            </a:r>
          </a:p>
        </p:txBody>
      </p:sp>
      <p:sp>
        <p:nvSpPr>
          <p:cNvPr name="TextBox 3" id="3"/>
          <p:cNvSpPr txBox="true"/>
          <p:nvPr/>
        </p:nvSpPr>
        <p:spPr>
          <a:xfrm rot="0">
            <a:off x="635137" y="1535378"/>
            <a:ext cx="12851747" cy="9107582"/>
          </a:xfrm>
          <a:prstGeom prst="rect">
            <a:avLst/>
          </a:prstGeom>
        </p:spPr>
        <p:txBody>
          <a:bodyPr anchor="t" rtlCol="false" tIns="0" lIns="0" bIns="0" rIns="0">
            <a:spAutoFit/>
          </a:bodyPr>
          <a:lstStyle/>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1. CLIP Model–Based Finding Extraction</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The CLIP model generates the primary clinical finding from the input image.</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Example output: “answer: cerebral infarction”</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2. Automated NLP Mapping to SNOMED CT</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The extracted finding is passed into a simulated NLP pipeline.</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The functi</a:t>
            </a:r>
            <a:r>
              <a:rPr lang="en-US" b="true" sz="1808">
                <a:solidFill>
                  <a:srgbClr val="222366"/>
                </a:solidFill>
                <a:latin typeface="Public Sans Bold"/>
                <a:ea typeface="Public Sans Bold"/>
                <a:cs typeface="Public Sans Bold"/>
                <a:sym typeface="Public Sans Bold"/>
              </a:rPr>
              <a:t>on hf_ner_to_snomed_mapping():</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reads the medical text,</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identifies the relevant clinical terminology (e.g., “infarction”),</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maps it </a:t>
            </a:r>
            <a:r>
              <a:rPr lang="en-US" b="true" sz="1808">
                <a:solidFill>
                  <a:srgbClr val="222366"/>
                </a:solidFill>
                <a:latin typeface="Public Sans Bold"/>
                <a:ea typeface="Public Sans Bold"/>
                <a:cs typeface="Public Sans Bold"/>
                <a:sym typeface="Public Sans Bold"/>
              </a:rPr>
              <a:t>automatically to the appropriate SNOMED CT concept.</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Example mapping returned:</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System: SNOMED CT</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Code: 420000003</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Meaning: Cerebral Infarction (finding)</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This mechanism replaces manual conditional rules.</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3. </a:t>
            </a:r>
            <a:r>
              <a:rPr lang="en-US" b="true" sz="1808">
                <a:solidFill>
                  <a:srgbClr val="222366"/>
                </a:solidFill>
                <a:latin typeface="Public Sans Bold"/>
                <a:ea typeface="Public Sans Bold"/>
                <a:cs typeface="Public Sans Bold"/>
                <a:sym typeface="Public Sans Bold"/>
              </a:rPr>
              <a:t>FHIR DiagnosticReport Construction</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The function generate_fhir_diagnostic_report_nlp() constructs a valid FHIR DiagnosticReport in JSON format.</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The report includes:</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patient demographic information,</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report status set to final,</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LOINC code representing MRI Brain,</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NLP-extracted clinical finding,</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mapped SNOMED CT code,</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AI-generated confidence score,</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reference to the analyzed image.</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4. </a:t>
            </a:r>
            <a:r>
              <a:rPr lang="en-US" b="true" sz="1808">
                <a:solidFill>
                  <a:srgbClr val="222366"/>
                </a:solidFill>
                <a:latin typeface="Public Sans Bold"/>
                <a:ea typeface="Public Sans Bold"/>
                <a:cs typeface="Public Sans Bold"/>
                <a:sym typeface="Public Sans Bold"/>
              </a:rPr>
              <a:t>Output Generation</a:t>
            </a:r>
          </a:p>
          <a:p>
            <a:pPr algn="just" marL="390513" indent="-195256" lvl="1">
              <a:lnSpc>
                <a:spcPts val="2532"/>
              </a:lnSpc>
              <a:buFont typeface="Arial"/>
              <a:buChar char="•"/>
            </a:pPr>
            <a:r>
              <a:rPr lang="en-US" b="true" sz="1808">
                <a:solidFill>
                  <a:srgbClr val="222366"/>
                </a:solidFill>
                <a:latin typeface="Public Sans Bold"/>
                <a:ea typeface="Public Sans Bold"/>
                <a:cs typeface="Public Sans Bold"/>
                <a:sym typeface="Public Sans Bold"/>
              </a:rPr>
              <a:t>The system prints:</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the mapped SNOMED CT code, and</a:t>
            </a:r>
          </a:p>
          <a:p>
            <a:pPr algn="just" marL="781026" indent="-260342" lvl="2">
              <a:lnSpc>
                <a:spcPts val="2532"/>
              </a:lnSpc>
              <a:buFont typeface="Arial"/>
              <a:buChar char="⚬"/>
            </a:pPr>
            <a:r>
              <a:rPr lang="en-US" b="true" sz="1808">
                <a:solidFill>
                  <a:srgbClr val="222366"/>
                </a:solidFill>
                <a:latin typeface="Public Sans Bold"/>
                <a:ea typeface="Public Sans Bold"/>
                <a:cs typeface="Public Sans Bold"/>
                <a:sym typeface="Public Sans Bold"/>
              </a:rPr>
              <a:t>the complete FHIR DiagnosticReport in clean JSON format.</a:t>
            </a:r>
          </a:p>
          <a:p>
            <a:pPr algn="just">
              <a:lnSpc>
                <a:spcPts val="253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9549690" y="252162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4796453" y="1178215"/>
            <a:ext cx="7876905" cy="7726439"/>
          </a:xfrm>
          <a:custGeom>
            <a:avLst/>
            <a:gdLst/>
            <a:ahLst/>
            <a:cxnLst/>
            <a:rect r="r" b="b" t="t" l="l"/>
            <a:pathLst>
              <a:path h="7726439" w="7876905">
                <a:moveTo>
                  <a:pt x="7876905" y="0"/>
                </a:moveTo>
                <a:lnTo>
                  <a:pt x="0" y="0"/>
                </a:lnTo>
                <a:lnTo>
                  <a:pt x="0" y="7726439"/>
                </a:lnTo>
                <a:lnTo>
                  <a:pt x="7876905" y="7726439"/>
                </a:lnTo>
                <a:lnTo>
                  <a:pt x="7876905"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64946" y="380352"/>
            <a:ext cx="11087868" cy="4349086"/>
            <a:chOff x="0" y="0"/>
            <a:chExt cx="972544" cy="381469"/>
          </a:xfrm>
        </p:grpSpPr>
        <p:sp>
          <p:nvSpPr>
            <p:cNvPr name="Freeform 5" id="5"/>
            <p:cNvSpPr/>
            <p:nvPr/>
          </p:nvSpPr>
          <p:spPr>
            <a:xfrm flipH="false" flipV="false" rot="0">
              <a:off x="0" y="0"/>
              <a:ext cx="972544" cy="381469"/>
            </a:xfrm>
            <a:custGeom>
              <a:avLst/>
              <a:gdLst/>
              <a:ahLst/>
              <a:cxnLst/>
              <a:rect r="r" b="b" t="t" l="l"/>
              <a:pathLst>
                <a:path h="381469" w="972544">
                  <a:moveTo>
                    <a:pt x="769344" y="0"/>
                  </a:moveTo>
                  <a:cubicBezTo>
                    <a:pt x="881568" y="0"/>
                    <a:pt x="972544" y="85395"/>
                    <a:pt x="972544" y="190734"/>
                  </a:cubicBezTo>
                  <a:cubicBezTo>
                    <a:pt x="972544" y="296074"/>
                    <a:pt x="881568" y="381469"/>
                    <a:pt x="769344"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name="TextBox 6" id="6"/>
            <p:cNvSpPr txBox="true"/>
            <p:nvPr/>
          </p:nvSpPr>
          <p:spPr>
            <a:xfrm>
              <a:off x="0" y="-38100"/>
              <a:ext cx="972544" cy="419569"/>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true" flipV="false" rot="0">
            <a:off x="12507025" y="5143500"/>
            <a:ext cx="4752275" cy="6304842"/>
          </a:xfrm>
          <a:custGeom>
            <a:avLst/>
            <a:gdLst/>
            <a:ahLst/>
            <a:cxnLst/>
            <a:rect r="r" b="b" t="t" l="l"/>
            <a:pathLst>
              <a:path h="6304842" w="4752275">
                <a:moveTo>
                  <a:pt x="4752275" y="0"/>
                </a:moveTo>
                <a:lnTo>
                  <a:pt x="0" y="0"/>
                </a:lnTo>
                <a:lnTo>
                  <a:pt x="0" y="6304842"/>
                </a:lnTo>
                <a:lnTo>
                  <a:pt x="4752275" y="6304842"/>
                </a:lnTo>
                <a:lnTo>
                  <a:pt x="475227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248570">
            <a:off x="17020285" y="6981395"/>
            <a:ext cx="2099363" cy="2991320"/>
          </a:xfrm>
          <a:custGeom>
            <a:avLst/>
            <a:gdLst/>
            <a:ahLst/>
            <a:cxnLst/>
            <a:rect r="r" b="b" t="t" l="l"/>
            <a:pathLst>
              <a:path h="2991320" w="2099363">
                <a:moveTo>
                  <a:pt x="0" y="0"/>
                </a:moveTo>
                <a:lnTo>
                  <a:pt x="2099363" y="0"/>
                </a:lnTo>
                <a:lnTo>
                  <a:pt x="2099363" y="2991320"/>
                </a:lnTo>
                <a:lnTo>
                  <a:pt x="0" y="29913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855077">
            <a:off x="-596447" y="5919496"/>
            <a:ext cx="2066999" cy="2383332"/>
          </a:xfrm>
          <a:custGeom>
            <a:avLst/>
            <a:gdLst/>
            <a:ahLst/>
            <a:cxnLst/>
            <a:rect r="r" b="b" t="t" l="l"/>
            <a:pathLst>
              <a:path h="2383332" w="2066999">
                <a:moveTo>
                  <a:pt x="0" y="0"/>
                </a:moveTo>
                <a:lnTo>
                  <a:pt x="2066998" y="0"/>
                </a:lnTo>
                <a:lnTo>
                  <a:pt x="2066998" y="2383332"/>
                </a:lnTo>
                <a:lnTo>
                  <a:pt x="0" y="23833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861719" y="656671"/>
            <a:ext cx="7694322" cy="3710724"/>
          </a:xfrm>
          <a:prstGeom prst="rect">
            <a:avLst/>
          </a:prstGeom>
        </p:spPr>
        <p:txBody>
          <a:bodyPr anchor="t" rtlCol="false" tIns="0" lIns="0" bIns="0" rIns="0">
            <a:spAutoFit/>
          </a:bodyPr>
          <a:lstStyle/>
          <a:p>
            <a:pPr algn="l">
              <a:lnSpc>
                <a:spcPts val="4946"/>
              </a:lnSpc>
            </a:pPr>
            <a:r>
              <a:rPr lang="en-US" sz="3533">
                <a:solidFill>
                  <a:srgbClr val="222366"/>
                </a:solidFill>
                <a:latin typeface="Public Sans"/>
                <a:ea typeface="Public Sans"/>
                <a:cs typeface="Public Sans"/>
                <a:sym typeface="Public Sans"/>
              </a:rPr>
              <a:t>Advances in multimodal AI models such as CLIP (Contrastive Language–Image Pre-training) have demonstrated the potential to connect visual understanding with natural language reasoning.</a:t>
            </a:r>
          </a:p>
        </p:txBody>
      </p:sp>
      <p:sp>
        <p:nvSpPr>
          <p:cNvPr name="TextBox 11" id="11"/>
          <p:cNvSpPr txBox="true"/>
          <p:nvPr/>
        </p:nvSpPr>
        <p:spPr>
          <a:xfrm rot="0">
            <a:off x="8594784" y="61602"/>
            <a:ext cx="9319484" cy="1168400"/>
          </a:xfrm>
          <a:prstGeom prst="rect">
            <a:avLst/>
          </a:prstGeom>
        </p:spPr>
        <p:txBody>
          <a:bodyPr anchor="t" rtlCol="false" tIns="0" lIns="0" bIns="0" rIns="0">
            <a:spAutoFit/>
          </a:bodyPr>
          <a:lstStyle/>
          <a:p>
            <a:pPr algn="r">
              <a:lnSpc>
                <a:spcPts val="9100"/>
              </a:lnSpc>
            </a:pPr>
            <a:r>
              <a:rPr lang="en-US" sz="6500">
                <a:solidFill>
                  <a:srgbClr val="222366"/>
                </a:solidFill>
                <a:latin typeface="Brick Sans"/>
                <a:ea typeface="Brick Sans"/>
                <a:cs typeface="Brick Sans"/>
                <a:sym typeface="Brick Sans"/>
              </a:rPr>
              <a:t>Background</a:t>
            </a:r>
          </a:p>
        </p:txBody>
      </p:sp>
      <p:grpSp>
        <p:nvGrpSpPr>
          <p:cNvPr name="Group 12" id="12"/>
          <p:cNvGrpSpPr/>
          <p:nvPr/>
        </p:nvGrpSpPr>
        <p:grpSpPr>
          <a:xfrm rot="0">
            <a:off x="164946" y="4988406"/>
            <a:ext cx="11087868" cy="4918242"/>
            <a:chOff x="0" y="0"/>
            <a:chExt cx="859998" cy="381469"/>
          </a:xfrm>
        </p:grpSpPr>
        <p:sp>
          <p:nvSpPr>
            <p:cNvPr name="Freeform 13" id="13"/>
            <p:cNvSpPr/>
            <p:nvPr/>
          </p:nvSpPr>
          <p:spPr>
            <a:xfrm flipH="false" flipV="false" rot="0">
              <a:off x="0" y="0"/>
              <a:ext cx="859998" cy="381469"/>
            </a:xfrm>
            <a:custGeom>
              <a:avLst/>
              <a:gdLst/>
              <a:ahLst/>
              <a:cxnLst/>
              <a:rect r="r" b="b" t="t" l="l"/>
              <a:pathLst>
                <a:path h="381469" w="859998">
                  <a:moveTo>
                    <a:pt x="656798" y="0"/>
                  </a:moveTo>
                  <a:cubicBezTo>
                    <a:pt x="769022" y="0"/>
                    <a:pt x="859998" y="85395"/>
                    <a:pt x="859998" y="190734"/>
                  </a:cubicBezTo>
                  <a:cubicBezTo>
                    <a:pt x="859998" y="296074"/>
                    <a:pt x="769022" y="381469"/>
                    <a:pt x="656798"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name="TextBox 14" id="14"/>
            <p:cNvSpPr txBox="true"/>
            <p:nvPr/>
          </p:nvSpPr>
          <p:spPr>
            <a:xfrm>
              <a:off x="0" y="-38100"/>
              <a:ext cx="859998" cy="419569"/>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559607" y="5425452"/>
            <a:ext cx="9162815" cy="4481196"/>
          </a:xfrm>
          <a:prstGeom prst="rect">
            <a:avLst/>
          </a:prstGeom>
        </p:spPr>
        <p:txBody>
          <a:bodyPr anchor="t" rtlCol="false" tIns="0" lIns="0" bIns="0" rIns="0">
            <a:spAutoFit/>
          </a:bodyPr>
          <a:lstStyle/>
          <a:p>
            <a:pPr algn="l">
              <a:lnSpc>
                <a:spcPts val="4479"/>
              </a:lnSpc>
            </a:pPr>
            <a:r>
              <a:rPr lang="en-US" sz="3199">
                <a:solidFill>
                  <a:srgbClr val="222366"/>
                </a:solidFill>
                <a:latin typeface="Public Sans"/>
                <a:ea typeface="Public Sans"/>
                <a:cs typeface="Public Sans"/>
                <a:sym typeface="Public Sans"/>
              </a:rPr>
              <a:t>However, most existing radiology models:</a:t>
            </a:r>
          </a:p>
          <a:p>
            <a:pPr algn="l" marL="690876" indent="-345438" lvl="1">
              <a:lnSpc>
                <a:spcPts val="4479"/>
              </a:lnSpc>
              <a:buFont typeface="Arial"/>
              <a:buChar char="•"/>
            </a:pPr>
            <a:r>
              <a:rPr lang="en-US" sz="3199">
                <a:solidFill>
                  <a:srgbClr val="222366"/>
                </a:solidFill>
                <a:latin typeface="Public Sans"/>
                <a:ea typeface="Public Sans"/>
                <a:cs typeface="Public Sans"/>
                <a:sym typeface="Public Sans"/>
              </a:rPr>
              <a:t>Lack interpretability (black-box decisions),</a:t>
            </a:r>
          </a:p>
          <a:p>
            <a:pPr algn="l" marL="690876" indent="-345438" lvl="1">
              <a:lnSpc>
                <a:spcPts val="4479"/>
              </a:lnSpc>
              <a:buFont typeface="Arial"/>
              <a:buChar char="•"/>
            </a:pPr>
            <a:r>
              <a:rPr lang="en-US" sz="3199">
                <a:solidFill>
                  <a:srgbClr val="222366"/>
                </a:solidFill>
                <a:latin typeface="Public Sans"/>
                <a:ea typeface="Public Sans"/>
                <a:cs typeface="Public Sans"/>
                <a:sym typeface="Public Sans"/>
              </a:rPr>
              <a:t>Do not integrate contextual communication with users or clinicians,</a:t>
            </a:r>
          </a:p>
          <a:p>
            <a:pPr algn="l" marL="690876" indent="-345438" lvl="1">
              <a:lnSpc>
                <a:spcPts val="4479"/>
              </a:lnSpc>
              <a:buFont typeface="Arial"/>
              <a:buChar char="•"/>
            </a:pPr>
            <a:r>
              <a:rPr lang="en-US" sz="3199">
                <a:solidFill>
                  <a:srgbClr val="222366"/>
                </a:solidFill>
                <a:latin typeface="Public Sans"/>
                <a:ea typeface="Public Sans"/>
                <a:cs typeface="Public Sans"/>
                <a:sym typeface="Public Sans"/>
              </a:rPr>
              <a:t>Fail to link their findings to standardized healthcare data frameworks like FHIR (Fast Healthcare Interoperability Resources).</a:t>
            </a:r>
          </a:p>
          <a:p>
            <a:pPr algn="l">
              <a:lnSpc>
                <a:spcPts val="4479"/>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76704" y="1028700"/>
            <a:ext cx="8967296" cy="8473603"/>
          </a:xfrm>
          <a:custGeom>
            <a:avLst/>
            <a:gdLst/>
            <a:ahLst/>
            <a:cxnLst/>
            <a:rect r="r" b="b" t="t" l="l"/>
            <a:pathLst>
              <a:path h="8473603" w="8967296">
                <a:moveTo>
                  <a:pt x="0" y="0"/>
                </a:moveTo>
                <a:lnTo>
                  <a:pt x="8967296" y="0"/>
                </a:lnTo>
                <a:lnTo>
                  <a:pt x="8967296" y="8473603"/>
                </a:lnTo>
                <a:lnTo>
                  <a:pt x="0" y="8473603"/>
                </a:lnTo>
                <a:lnTo>
                  <a:pt x="0" y="0"/>
                </a:lnTo>
                <a:close/>
              </a:path>
            </a:pathLst>
          </a:custGeom>
          <a:blipFill>
            <a:blip r:embed="rId2"/>
            <a:stretch>
              <a:fillRect l="-5996" t="0" r="-5996" b="0"/>
            </a:stretch>
          </a:blipFill>
        </p:spPr>
      </p:sp>
      <p:sp>
        <p:nvSpPr>
          <p:cNvPr name="Freeform 3" id="3"/>
          <p:cNvSpPr/>
          <p:nvPr/>
        </p:nvSpPr>
        <p:spPr>
          <a:xfrm flipH="false" flipV="false" rot="0">
            <a:off x="9313007" y="1028700"/>
            <a:ext cx="8807231" cy="8473603"/>
          </a:xfrm>
          <a:custGeom>
            <a:avLst/>
            <a:gdLst/>
            <a:ahLst/>
            <a:cxnLst/>
            <a:rect r="r" b="b" t="t" l="l"/>
            <a:pathLst>
              <a:path h="8473603" w="8807231">
                <a:moveTo>
                  <a:pt x="0" y="0"/>
                </a:moveTo>
                <a:lnTo>
                  <a:pt x="8807231" y="0"/>
                </a:lnTo>
                <a:lnTo>
                  <a:pt x="8807231" y="8473603"/>
                </a:lnTo>
                <a:lnTo>
                  <a:pt x="0" y="8473603"/>
                </a:lnTo>
                <a:lnTo>
                  <a:pt x="0" y="0"/>
                </a:lnTo>
                <a:close/>
              </a:path>
            </a:pathLst>
          </a:custGeom>
          <a:blipFill>
            <a:blip r:embed="rId3"/>
            <a:stretch>
              <a:fillRect l="-8665" t="0" r="-8665"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670495" y="4353840"/>
            <a:ext cx="5993291" cy="5574546"/>
          </a:xfrm>
          <a:custGeom>
            <a:avLst/>
            <a:gdLst/>
            <a:ahLst/>
            <a:cxnLst/>
            <a:rect r="r" b="b" t="t" l="l"/>
            <a:pathLst>
              <a:path h="5574546" w="5993291">
                <a:moveTo>
                  <a:pt x="0" y="0"/>
                </a:moveTo>
                <a:lnTo>
                  <a:pt x="5993291" y="0"/>
                </a:lnTo>
                <a:lnTo>
                  <a:pt x="5993291" y="5574545"/>
                </a:lnTo>
                <a:lnTo>
                  <a:pt x="0" y="5574545"/>
                </a:lnTo>
                <a:lnTo>
                  <a:pt x="0" y="0"/>
                </a:lnTo>
                <a:close/>
              </a:path>
            </a:pathLst>
          </a:custGeom>
          <a:blipFill>
            <a:blip r:embed="rId2"/>
            <a:stretch>
              <a:fillRect l="0" t="0" r="0" b="0"/>
            </a:stretch>
          </a:blipFill>
        </p:spPr>
      </p:sp>
      <p:sp>
        <p:nvSpPr>
          <p:cNvPr name="Freeform 3" id="3"/>
          <p:cNvSpPr/>
          <p:nvPr/>
        </p:nvSpPr>
        <p:spPr>
          <a:xfrm flipH="false" flipV="false" rot="0">
            <a:off x="7625829" y="4429746"/>
            <a:ext cx="10662171" cy="5498639"/>
          </a:xfrm>
          <a:custGeom>
            <a:avLst/>
            <a:gdLst/>
            <a:ahLst/>
            <a:cxnLst/>
            <a:rect r="r" b="b" t="t" l="l"/>
            <a:pathLst>
              <a:path h="5498639" w="10662171">
                <a:moveTo>
                  <a:pt x="0" y="0"/>
                </a:moveTo>
                <a:lnTo>
                  <a:pt x="10662171" y="0"/>
                </a:lnTo>
                <a:lnTo>
                  <a:pt x="10662171" y="5498639"/>
                </a:lnTo>
                <a:lnTo>
                  <a:pt x="0" y="5498639"/>
                </a:lnTo>
                <a:lnTo>
                  <a:pt x="0" y="0"/>
                </a:lnTo>
                <a:close/>
              </a:path>
            </a:pathLst>
          </a:custGeom>
          <a:blipFill>
            <a:blip r:embed="rId3"/>
            <a:stretch>
              <a:fillRect l="0" t="0" r="-762" b="0"/>
            </a:stretch>
          </a:blipFill>
        </p:spPr>
      </p:sp>
      <p:sp>
        <p:nvSpPr>
          <p:cNvPr name="TextBox 4" id="4"/>
          <p:cNvSpPr txBox="true"/>
          <p:nvPr/>
        </p:nvSpPr>
        <p:spPr>
          <a:xfrm rot="0">
            <a:off x="0" y="3412157"/>
            <a:ext cx="7334280" cy="754980"/>
          </a:xfrm>
          <a:prstGeom prst="rect">
            <a:avLst/>
          </a:prstGeom>
        </p:spPr>
        <p:txBody>
          <a:bodyPr anchor="t" rtlCol="false" tIns="0" lIns="0" bIns="0" rIns="0">
            <a:spAutoFit/>
          </a:bodyPr>
          <a:lstStyle/>
          <a:p>
            <a:pPr algn="ctr">
              <a:lnSpc>
                <a:spcPts val="6159"/>
              </a:lnSpc>
              <a:spcBef>
                <a:spcPct val="0"/>
              </a:spcBef>
            </a:pPr>
            <a:r>
              <a:rPr lang="en-US" b="true" sz="4399">
                <a:solidFill>
                  <a:srgbClr val="000000"/>
                </a:solidFill>
                <a:latin typeface="Canva Sans Bold"/>
                <a:ea typeface="Canva Sans Bold"/>
                <a:cs typeface="Canva Sans Bold"/>
                <a:sym typeface="Canva Sans Bold"/>
              </a:rPr>
              <a:t>Technology Stack :</a:t>
            </a:r>
          </a:p>
        </p:txBody>
      </p:sp>
      <p:sp>
        <p:nvSpPr>
          <p:cNvPr name="TextBox 5" id="5"/>
          <p:cNvSpPr txBox="true"/>
          <p:nvPr/>
        </p:nvSpPr>
        <p:spPr>
          <a:xfrm rot="0">
            <a:off x="10271455" y="3446438"/>
            <a:ext cx="5370919" cy="695943"/>
          </a:xfrm>
          <a:prstGeom prst="rect">
            <a:avLst/>
          </a:prstGeom>
        </p:spPr>
        <p:txBody>
          <a:bodyPr anchor="t" rtlCol="false" tIns="0" lIns="0" bIns="0" rIns="0">
            <a:spAutoFit/>
          </a:bodyPr>
          <a:lstStyle/>
          <a:p>
            <a:pPr algn="ctr">
              <a:lnSpc>
                <a:spcPts val="5739"/>
              </a:lnSpc>
              <a:spcBef>
                <a:spcPct val="0"/>
              </a:spcBef>
            </a:pPr>
            <a:r>
              <a:rPr lang="en-US" b="true" sz="4099">
                <a:solidFill>
                  <a:srgbClr val="18253B"/>
                </a:solidFill>
                <a:latin typeface="Canva Sans Bold"/>
                <a:ea typeface="Canva Sans Bold"/>
                <a:cs typeface="Canva Sans Bold"/>
                <a:sym typeface="Canva Sans Bold"/>
              </a:rPr>
              <a:t> Evaluation Strategy :</a:t>
            </a:r>
          </a:p>
        </p:txBody>
      </p:sp>
      <p:sp>
        <p:nvSpPr>
          <p:cNvPr name="TextBox 6" id="6"/>
          <p:cNvSpPr txBox="true"/>
          <p:nvPr/>
        </p:nvSpPr>
        <p:spPr>
          <a:xfrm rot="0">
            <a:off x="288767" y="436074"/>
            <a:ext cx="17615216" cy="1626064"/>
          </a:xfrm>
          <a:prstGeom prst="rect">
            <a:avLst/>
          </a:prstGeom>
        </p:spPr>
        <p:txBody>
          <a:bodyPr anchor="t" rtlCol="false" tIns="0" lIns="0" bIns="0" rIns="0">
            <a:spAutoFit/>
          </a:bodyPr>
          <a:lstStyle/>
          <a:p>
            <a:pPr algn="ctr">
              <a:lnSpc>
                <a:spcPts val="6449"/>
              </a:lnSpc>
              <a:spcBef>
                <a:spcPct val="0"/>
              </a:spcBef>
            </a:pPr>
            <a:r>
              <a:rPr lang="en-US" sz="4606">
                <a:solidFill>
                  <a:srgbClr val="222366"/>
                </a:solidFill>
                <a:latin typeface="Brick Sans"/>
                <a:ea typeface="Brick Sans"/>
                <a:cs typeface="Brick Sans"/>
                <a:sym typeface="Brick Sans"/>
              </a:rPr>
              <a:t>"Robust Technology Foundation + Comprehensive Validation”</a:t>
            </a:r>
          </a:p>
        </p:txBody>
      </p:sp>
      <p:sp>
        <p:nvSpPr>
          <p:cNvPr name="TextBox 7" id="7"/>
          <p:cNvSpPr txBox="true"/>
          <p:nvPr/>
        </p:nvSpPr>
        <p:spPr>
          <a:xfrm rot="0">
            <a:off x="670495" y="2214538"/>
            <a:ext cx="17032252" cy="1308100"/>
          </a:xfrm>
          <a:prstGeom prst="rect">
            <a:avLst/>
          </a:prstGeom>
        </p:spPr>
        <p:txBody>
          <a:bodyPr anchor="t" rtlCol="false" tIns="0" lIns="0" bIns="0" rIns="0">
            <a:spAutoFit/>
          </a:bodyPr>
          <a:lstStyle/>
          <a:p>
            <a:pPr algn="l">
              <a:lnSpc>
                <a:spcPts val="3499"/>
              </a:lnSpc>
            </a:pPr>
            <a:r>
              <a:rPr lang="en-US" sz="2499">
                <a:solidFill>
                  <a:srgbClr val="222366"/>
                </a:solidFill>
                <a:latin typeface="Public Sans"/>
                <a:ea typeface="Public Sans"/>
                <a:cs typeface="Public Sans"/>
                <a:sym typeface="Public Sans"/>
              </a:rPr>
              <a:t>Our system is built on proven technologies and evaluated through rigorous clinical standards to ensure accuracy, safety, and real-world usability before deployment.</a:t>
            </a:r>
          </a:p>
          <a:p>
            <a:pPr algn="l">
              <a:lnSpc>
                <a:spcPts val="349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graphicFrame>
        <p:nvGraphicFramePr>
          <p:cNvPr name="Object 2" id="2"/>
          <p:cNvGraphicFramePr/>
          <p:nvPr/>
        </p:nvGraphicFramePr>
        <p:xfrm>
          <a:off x="3440528" y="4409162"/>
          <a:ext cx="7258050" cy="3771900"/>
        </p:xfrm>
        <a:graphic>
          <a:graphicData uri="http://schemas.openxmlformats.org/presentationml/2006/ole">
            <p:oleObj imgW="8699500" imgH="52197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1728668" y="462915"/>
            <a:ext cx="14830665" cy="842608"/>
          </a:xfrm>
          <a:prstGeom prst="rect">
            <a:avLst/>
          </a:prstGeom>
        </p:spPr>
        <p:txBody>
          <a:bodyPr anchor="t" rtlCol="false" tIns="0" lIns="0" bIns="0" rIns="0">
            <a:spAutoFit/>
          </a:bodyPr>
          <a:lstStyle/>
          <a:p>
            <a:pPr algn="ctr">
              <a:lnSpc>
                <a:spcPts val="6580"/>
              </a:lnSpc>
              <a:spcBef>
                <a:spcPct val="0"/>
              </a:spcBef>
            </a:pPr>
            <a:r>
              <a:rPr lang="en-US" sz="4700">
                <a:solidFill>
                  <a:srgbClr val="09037A"/>
                </a:solidFill>
                <a:latin typeface="Brick Sans"/>
                <a:ea typeface="Brick Sans"/>
                <a:cs typeface="Brick Sans"/>
                <a:sym typeface="Brick Sans"/>
              </a:rPr>
              <a:t>Ethical, Safety &amp; Compliance Checklist</a:t>
            </a:r>
          </a:p>
        </p:txBody>
      </p:sp>
      <p:sp>
        <p:nvSpPr>
          <p:cNvPr name="TextBox 4" id="4"/>
          <p:cNvSpPr txBox="true"/>
          <p:nvPr/>
        </p:nvSpPr>
        <p:spPr>
          <a:xfrm rot="0">
            <a:off x="579120" y="1786612"/>
            <a:ext cx="17708880" cy="2622439"/>
          </a:xfrm>
          <a:prstGeom prst="rect">
            <a:avLst/>
          </a:prstGeom>
        </p:spPr>
        <p:txBody>
          <a:bodyPr anchor="t" rtlCol="false" tIns="0" lIns="0" bIns="0" rIns="0">
            <a:spAutoFit/>
          </a:bodyPr>
          <a:lstStyle/>
          <a:p>
            <a:pPr algn="l">
              <a:lnSpc>
                <a:spcPts val="3499"/>
              </a:lnSpc>
            </a:pPr>
            <a:r>
              <a:rPr lang="en-US" sz="2499">
                <a:solidFill>
                  <a:srgbClr val="222366"/>
                </a:solidFill>
                <a:latin typeface="Public Sans"/>
                <a:ea typeface="Public Sans"/>
                <a:cs typeface="Public Sans"/>
                <a:sym typeface="Public Sans"/>
              </a:rPr>
              <a:t>This checklist ensures that our AI system adheres to the highest standards of ethics, safety, and compliance in healthcare applications. Each area focuses on reducing potential risks from ensuring medical accuracy through expert validation, to protecting patient privacy by removing identifiable data. Measures like rule-based safety layers minimize AI hallucinations, while diverse datasets enhance fairness and generalization. Finally, strict alignment with FHIR, HIPAA, and CDS guidelines guarantees full regulatory compliance and trustworthy system performance.</a:t>
            </a:r>
          </a:p>
          <a:p>
            <a:pPr algn="l">
              <a:lnSpc>
                <a:spcPts val="3499"/>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TextBox 2" id="2"/>
          <p:cNvSpPr txBox="true"/>
          <p:nvPr/>
        </p:nvSpPr>
        <p:spPr>
          <a:xfrm rot="0">
            <a:off x="3453851" y="187476"/>
            <a:ext cx="11075214" cy="1042369"/>
          </a:xfrm>
          <a:prstGeom prst="rect">
            <a:avLst/>
          </a:prstGeom>
        </p:spPr>
        <p:txBody>
          <a:bodyPr anchor="t" rtlCol="false" tIns="0" lIns="0" bIns="0" rIns="0">
            <a:spAutoFit/>
          </a:bodyPr>
          <a:lstStyle/>
          <a:p>
            <a:pPr algn="ctr">
              <a:lnSpc>
                <a:spcPts val="8171"/>
              </a:lnSpc>
              <a:spcBef>
                <a:spcPct val="0"/>
              </a:spcBef>
            </a:pPr>
            <a:r>
              <a:rPr lang="en-US" sz="5836">
                <a:solidFill>
                  <a:srgbClr val="222366"/>
                </a:solidFill>
                <a:latin typeface="Brick Sans"/>
                <a:ea typeface="Brick Sans"/>
                <a:cs typeface="Brick Sans"/>
                <a:sym typeface="Brick Sans"/>
              </a:rPr>
              <a:t>REFERENCES</a:t>
            </a:r>
          </a:p>
        </p:txBody>
      </p:sp>
      <p:sp>
        <p:nvSpPr>
          <p:cNvPr name="TextBox 3" id="3"/>
          <p:cNvSpPr txBox="true"/>
          <p:nvPr/>
        </p:nvSpPr>
        <p:spPr>
          <a:xfrm rot="0">
            <a:off x="573927" y="1775508"/>
            <a:ext cx="17303383" cy="7698740"/>
          </a:xfrm>
          <a:prstGeom prst="rect">
            <a:avLst/>
          </a:prstGeom>
        </p:spPr>
        <p:txBody>
          <a:bodyPr anchor="t" rtlCol="false" tIns="0" lIns="0" bIns="0" rIns="0">
            <a:spAutoFit/>
          </a:bodyPr>
          <a:lstStyle/>
          <a:p>
            <a:pPr algn="l" marL="626112" indent="-313056" lvl="1">
              <a:lnSpc>
                <a:spcPts val="4060"/>
              </a:lnSpc>
              <a:buFont typeface="Arial"/>
              <a:buChar char="•"/>
            </a:pPr>
            <a:r>
              <a:rPr lang="en-US" b="true" sz="2900">
                <a:solidFill>
                  <a:srgbClr val="222366"/>
                </a:solidFill>
                <a:latin typeface="Canva Sans Bold"/>
                <a:ea typeface="Canva Sans Bold"/>
                <a:cs typeface="Canva Sans Bold"/>
                <a:sym typeface="Canva Sans Bold"/>
              </a:rPr>
              <a:t>“</a:t>
            </a:r>
            <a:r>
              <a:rPr lang="en-US" b="true" sz="2900">
                <a:solidFill>
                  <a:srgbClr val="222366"/>
                </a:solidFill>
                <a:latin typeface="Canva Sans Bold"/>
                <a:ea typeface="Canva Sans Bold"/>
                <a:cs typeface="Canva Sans Bold"/>
                <a:sym typeface="Canva Sans Bold"/>
              </a:rPr>
              <a:t>Artificial intelligence in medical imaging - Pesapane et al. (2018)”</a:t>
            </a:r>
            <a:r>
              <a:rPr lang="en-US" sz="2900">
                <a:solidFill>
                  <a:srgbClr val="222366"/>
                </a:solidFill>
                <a:latin typeface="Canva Sans"/>
                <a:ea typeface="Canva Sans"/>
                <a:cs typeface="Canva Sans"/>
                <a:sym typeface="Canva Sans"/>
              </a:rPr>
              <a:t>. This paper examines how medical image interpretation evolves from a purely sensory skill to more time-intensive tasks. </a:t>
            </a:r>
            <a:r>
              <a:rPr lang="en-US" sz="2900" u="sng">
                <a:solidFill>
                  <a:srgbClr val="222366"/>
                </a:solidFill>
                <a:latin typeface="Canva Sans"/>
                <a:ea typeface="Canva Sans"/>
                <a:cs typeface="Canva Sans"/>
                <a:sym typeface="Canva Sans"/>
                <a:hlinkClick r:id="rId2" tooltip="https://eurradiolexp.springeropen.com/articles/10.1186/s41747-018-0061-6?utm_source=chatgpt.com"/>
              </a:rPr>
              <a:t>SpringerOpen</a:t>
            </a:r>
          </a:p>
          <a:p>
            <a:pPr algn="l" marL="626112" indent="-313056" lvl="1">
              <a:lnSpc>
                <a:spcPts val="4060"/>
              </a:lnSpc>
              <a:buFont typeface="Arial"/>
              <a:buChar char="•"/>
            </a:pPr>
            <a:r>
              <a:rPr lang="en-US" b="true" sz="2900">
                <a:solidFill>
                  <a:srgbClr val="222366"/>
                </a:solidFill>
                <a:latin typeface="Canva Sans Bold"/>
                <a:ea typeface="Canva Sans Bold"/>
                <a:cs typeface="Canva Sans Bold"/>
                <a:sym typeface="Canva Sans Bold"/>
              </a:rPr>
              <a:t>“The role of AI in mitigating the impact of radiologist shortages - Achour et al. (2025)”</a:t>
            </a:r>
            <a:r>
              <a:rPr lang="en-US" sz="2900">
                <a:solidFill>
                  <a:srgbClr val="222366"/>
                </a:solidFill>
                <a:latin typeface="Canva Sans"/>
                <a:ea typeface="Canva Sans"/>
                <a:cs typeface="Canva Sans"/>
                <a:sym typeface="Canva Sans"/>
              </a:rPr>
              <a:t>. Focuses on the global radiologist shortage and how AI helps address it. </a:t>
            </a:r>
            <a:r>
              <a:rPr lang="en-US" sz="2900" u="sng">
                <a:solidFill>
                  <a:srgbClr val="222366"/>
                </a:solidFill>
                <a:latin typeface="Canva Sans"/>
                <a:ea typeface="Canva Sans"/>
                <a:cs typeface="Canva Sans"/>
                <a:sym typeface="Canva Sans"/>
                <a:hlinkClick r:id="rId3" tooltip="https://link.springer.com/article/10.1007/s12553-025-00970-y?utm_source=chatgpt.com"/>
              </a:rPr>
              <a:t>SpringerLink</a:t>
            </a:r>
          </a:p>
          <a:p>
            <a:pPr algn="l" marL="626112" indent="-313056" lvl="1">
              <a:lnSpc>
                <a:spcPts val="4060"/>
              </a:lnSpc>
              <a:buFont typeface="Arial"/>
              <a:buChar char="•"/>
            </a:pPr>
            <a:r>
              <a:rPr lang="en-US" b="true" sz="2900">
                <a:solidFill>
                  <a:srgbClr val="222366"/>
                </a:solidFill>
                <a:latin typeface="Canva Sans Bold"/>
                <a:ea typeface="Canva Sans Bold"/>
                <a:cs typeface="Canva Sans Bold"/>
                <a:sym typeface="Canva Sans Bold"/>
              </a:rPr>
              <a:t>“</a:t>
            </a:r>
            <a:r>
              <a:rPr lang="en-US" b="true" sz="2900">
                <a:solidFill>
                  <a:srgbClr val="222366"/>
                </a:solidFill>
                <a:latin typeface="Canva Sans Bold"/>
                <a:ea typeface="Canva Sans Bold"/>
                <a:cs typeface="Canva Sans Bold"/>
                <a:sym typeface="Canva Sans Bold"/>
              </a:rPr>
              <a:t>Shedding light on AI in radiology: A systematic review and meta‑analysis - Neves et al. (2024)”.</a:t>
            </a:r>
            <a:r>
              <a:rPr lang="en-US" sz="2900">
                <a:solidFill>
                  <a:srgbClr val="222366"/>
                </a:solidFill>
                <a:latin typeface="Canva Sans"/>
                <a:ea typeface="Canva Sans"/>
                <a:cs typeface="Canva Sans"/>
                <a:sym typeface="Canva Sans"/>
              </a:rPr>
              <a:t> Emphasises the complexity of radiological image interpretation and how AI is used. </a:t>
            </a:r>
            <a:r>
              <a:rPr lang="en-US" sz="2900" u="sng">
                <a:solidFill>
                  <a:srgbClr val="222366"/>
                </a:solidFill>
                <a:latin typeface="Canva Sans"/>
                <a:ea typeface="Canva Sans"/>
                <a:cs typeface="Canva Sans"/>
                <a:sym typeface="Canva Sans"/>
                <a:hlinkClick r:id="rId4" tooltip="https://www.sciencedirect.com/science/article/pii/S0720048X24000573?utm_source=chatgpt.com"/>
              </a:rPr>
              <a:t>sciencedirect.com</a:t>
            </a:r>
          </a:p>
          <a:p>
            <a:pPr algn="l" marL="626112" indent="-313056" lvl="1">
              <a:lnSpc>
                <a:spcPts val="4060"/>
              </a:lnSpc>
              <a:buFont typeface="Arial"/>
              <a:buChar char="•"/>
            </a:pPr>
            <a:r>
              <a:rPr lang="en-US" b="true" sz="2900">
                <a:solidFill>
                  <a:srgbClr val="222366"/>
                </a:solidFill>
                <a:latin typeface="Canva Sans Bold"/>
                <a:ea typeface="Canva Sans Bold"/>
                <a:cs typeface="Canva Sans Bold"/>
                <a:sym typeface="Canva Sans Bold"/>
              </a:rPr>
              <a:t>“AI solutions to the radiology workforce shortage - Jing (2025)”.  </a:t>
            </a:r>
            <a:r>
              <a:rPr lang="en-US" sz="2900">
                <a:solidFill>
                  <a:srgbClr val="222366"/>
                </a:solidFill>
                <a:latin typeface="Canva Sans"/>
                <a:ea typeface="Canva Sans"/>
                <a:cs typeface="Canva Sans"/>
                <a:sym typeface="Canva Sans"/>
              </a:rPr>
              <a:t>It's about how </a:t>
            </a:r>
            <a:r>
              <a:rPr lang="en-US" sz="2900">
                <a:solidFill>
                  <a:srgbClr val="222366"/>
                </a:solidFill>
                <a:latin typeface="Canva Sans"/>
                <a:ea typeface="Canva Sans"/>
                <a:cs typeface="Canva Sans"/>
                <a:sym typeface="Canva Sans"/>
              </a:rPr>
              <a:t>AI can help with radiologist scarcity. </a:t>
            </a:r>
            <a:r>
              <a:rPr lang="en-US" sz="2900" u="sng">
                <a:solidFill>
                  <a:srgbClr val="222366"/>
                </a:solidFill>
                <a:latin typeface="Canva Sans"/>
                <a:ea typeface="Canva Sans"/>
                <a:cs typeface="Canva Sans"/>
                <a:sym typeface="Canva Sans"/>
                <a:hlinkClick r:id="rId5" tooltip="https://www.nature.com/articles/s44401-025-00023-6?utm_source=chatgpt.com"/>
              </a:rPr>
              <a:t>Nature</a:t>
            </a:r>
          </a:p>
          <a:p>
            <a:pPr algn="l" marL="626112" indent="-313056" lvl="1">
              <a:lnSpc>
                <a:spcPts val="4060"/>
              </a:lnSpc>
              <a:buFont typeface="Arial"/>
              <a:buChar char="•"/>
            </a:pPr>
            <a:r>
              <a:rPr lang="en-US" b="true" sz="2900">
                <a:solidFill>
                  <a:srgbClr val="222366"/>
                </a:solidFill>
                <a:latin typeface="Canva Sans Bold"/>
                <a:ea typeface="Canva Sans Bold"/>
                <a:cs typeface="Canva Sans Bold"/>
                <a:sym typeface="Canva Sans Bold"/>
              </a:rPr>
              <a:t>“Re‐defining Radiology Quality Assurance (QA) - Wismueller et al. (2022)”</a:t>
            </a:r>
            <a:r>
              <a:rPr lang="en-US" sz="2900">
                <a:solidFill>
                  <a:srgbClr val="222366"/>
                </a:solidFill>
                <a:latin typeface="Canva Sans"/>
                <a:ea typeface="Canva Sans"/>
                <a:cs typeface="Canva Sans"/>
                <a:sym typeface="Canva Sans"/>
              </a:rPr>
              <a:t>. Discusses hybrid AI systems that combine imaging and NLP for workflow. </a:t>
            </a:r>
            <a:r>
              <a:rPr lang="en-US" sz="2900" u="sng">
                <a:solidFill>
                  <a:srgbClr val="222366"/>
                </a:solidFill>
                <a:latin typeface="Canva Sans"/>
                <a:ea typeface="Canva Sans"/>
                <a:cs typeface="Canva Sans"/>
                <a:sym typeface="Canva Sans"/>
                <a:hlinkClick r:id="rId6" tooltip="https://arxiv.org/abs/2205.00629?utm_source=chatgpt.com"/>
              </a:rPr>
              <a:t>arXiv</a:t>
            </a:r>
          </a:p>
          <a:p>
            <a:pPr algn="l" marL="626112" indent="-313056" lvl="1">
              <a:lnSpc>
                <a:spcPts val="4060"/>
              </a:lnSpc>
              <a:buFont typeface="Arial"/>
              <a:buChar char="•"/>
            </a:pPr>
            <a:r>
              <a:rPr lang="en-US" b="true" sz="2900">
                <a:solidFill>
                  <a:srgbClr val="222366"/>
                </a:solidFill>
                <a:latin typeface="Canva Sans Bold"/>
                <a:ea typeface="Canva Sans Bold"/>
                <a:cs typeface="Canva Sans Bold"/>
                <a:sym typeface="Canva Sans Bold"/>
              </a:rPr>
              <a:t>“CLIP Model Overview” - </a:t>
            </a:r>
            <a:r>
              <a:rPr lang="en-US" sz="2900" u="sng">
                <a:solidFill>
                  <a:srgbClr val="222366"/>
                </a:solidFill>
                <a:latin typeface="Canva Sans"/>
                <a:ea typeface="Canva Sans"/>
                <a:cs typeface="Canva Sans"/>
                <a:sym typeface="Canva Sans"/>
                <a:hlinkClick r:id="rId7" tooltip="https://huggingface.co/docs/transformers/en/model_doc/clip"/>
              </a:rPr>
              <a:t>link</a:t>
            </a:r>
          </a:p>
          <a:p>
            <a:pPr algn="l">
              <a:lnSpc>
                <a:spcPts val="4060"/>
              </a:lnSpc>
            </a:pPr>
          </a:p>
          <a:p>
            <a:pPr algn="l">
              <a:lnSpc>
                <a:spcPts val="4060"/>
              </a:lnSpc>
            </a:pPr>
          </a:p>
        </p:txBody>
      </p:sp>
    </p:spTree>
  </p:cSld>
  <p:clrMapOvr>
    <a:masterClrMapping/>
  </p:clrMapOvr>
</p:sld>
</file>

<file path=ppt/slides/slide34.xml><?xml version="1.0" encoding="utf-8"?>
<p:sld xmlns:p="http://schemas.openxmlformats.org/presentationml/2006/main" xmlns:a="http://schemas.openxmlformats.org/drawingml/2006/main">
  <p:cSld>
    <p:bg>
      <p:bgPr>
        <a:solidFill>
          <a:srgbClr val="FAF3F3"/>
        </a:solidFill>
      </p:bgPr>
    </p:bg>
    <p:spTree>
      <p:nvGrpSpPr>
        <p:cNvPr id="1" name=""/>
        <p:cNvGrpSpPr/>
        <p:nvPr/>
      </p:nvGrpSpPr>
      <p:grpSpPr>
        <a:xfrm>
          <a:off x="0" y="0"/>
          <a:ext cx="0" cy="0"/>
          <a:chOff x="0" y="0"/>
          <a:chExt cx="0" cy="0"/>
        </a:xfrm>
      </p:grpSpPr>
      <p:sp>
        <p:nvSpPr>
          <p:cNvPr name="TextBox 2" id="2"/>
          <p:cNvSpPr txBox="true"/>
          <p:nvPr/>
        </p:nvSpPr>
        <p:spPr>
          <a:xfrm rot="0">
            <a:off x="1066800" y="2623529"/>
            <a:ext cx="16236529" cy="6842452"/>
          </a:xfrm>
          <a:prstGeom prst="rect">
            <a:avLst/>
          </a:prstGeom>
        </p:spPr>
        <p:txBody>
          <a:bodyPr anchor="t" rtlCol="false" tIns="0" lIns="0" bIns="0" rIns="0">
            <a:spAutoFit/>
          </a:bodyPr>
          <a:lstStyle/>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Nikhil kumar </a:t>
            </a:r>
            <a:r>
              <a:rPr lang="en-US" b="true" sz="3237" i="true">
                <a:solidFill>
                  <a:srgbClr val="000000"/>
                </a:solidFill>
                <a:latin typeface="Canva Sans Bold Italics"/>
                <a:ea typeface="Canva Sans Bold Italics"/>
                <a:cs typeface="Canva Sans Bold Italics"/>
                <a:sym typeface="Canva Sans Bold Italics"/>
              </a:rPr>
              <a:t>2022322 : Problem Statement &amp; StoryBoard &amp; Chatbot dev</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 Aditya kumar Sinha 2022034: Hypothesis &amp; EDA</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Harsh Vishwakarma 2022205: Dataset PreProcessing and fine tuning</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Pandillapelly Harshvardhini 2022345: EDA</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Niteen Kumar 2022336: Extending to Chatbot Integration </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Tanmay Khatri 2022534: Phase two expansion,safety and compliance checklist </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Rounak Dey 2023449: Slide Preparation &amp; Documentation </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Aryan Rishi 2023146: Building upon CLIP Architecture and its workflow</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Divyank 2023206: Model Deployment Strategy &amp; API Development</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S</a:t>
            </a:r>
            <a:r>
              <a:rPr lang="en-US" b="true" sz="3237" i="true">
                <a:solidFill>
                  <a:srgbClr val="000000"/>
                </a:solidFill>
                <a:latin typeface="Canva Sans Bold Italics"/>
                <a:ea typeface="Canva Sans Bold Italics"/>
                <a:cs typeface="Canva Sans Bold Italics"/>
                <a:sym typeface="Canva Sans Bold Italics"/>
              </a:rPr>
              <a:t>hivam 2022477: Content Review &amp; EDA</a:t>
            </a:r>
          </a:p>
          <a:p>
            <a:pPr algn="just">
              <a:lnSpc>
                <a:spcPts val="4531"/>
              </a:lnSpc>
            </a:pPr>
            <a:r>
              <a:rPr lang="en-US" b="true" sz="3237" i="true">
                <a:solidFill>
                  <a:srgbClr val="000000"/>
                </a:solidFill>
                <a:latin typeface="Canva Sans Bold Italics"/>
                <a:ea typeface="Canva Sans Bold Italics"/>
                <a:cs typeface="Canva Sans Bold Italics"/>
                <a:sym typeface="Canva Sans Bold Italics"/>
              </a:rPr>
              <a:t>Pranjal Bharti 2021080 :  User Interface (UI) / User Experience (UX) Design &amp; Development</a:t>
            </a:r>
          </a:p>
        </p:txBody>
      </p:sp>
      <p:sp>
        <p:nvSpPr>
          <p:cNvPr name="TextBox 3" id="3"/>
          <p:cNvSpPr txBox="true"/>
          <p:nvPr/>
        </p:nvSpPr>
        <p:spPr>
          <a:xfrm rot="0">
            <a:off x="3234457" y="726030"/>
            <a:ext cx="11075214" cy="1615794"/>
          </a:xfrm>
          <a:prstGeom prst="rect">
            <a:avLst/>
          </a:prstGeom>
        </p:spPr>
        <p:txBody>
          <a:bodyPr anchor="t" rtlCol="false" tIns="0" lIns="0" bIns="0" rIns="0">
            <a:spAutoFit/>
          </a:bodyPr>
          <a:lstStyle/>
          <a:p>
            <a:pPr algn="ctr">
              <a:lnSpc>
                <a:spcPts val="12651"/>
              </a:lnSpc>
              <a:spcBef>
                <a:spcPct val="0"/>
              </a:spcBef>
            </a:pPr>
            <a:r>
              <a:rPr lang="en-US" sz="9036">
                <a:solidFill>
                  <a:srgbClr val="222366"/>
                </a:solidFill>
                <a:latin typeface="Brick Sans"/>
                <a:ea typeface="Brick Sans"/>
                <a:cs typeface="Brick Sans"/>
                <a:sym typeface="Brick Sans"/>
              </a:rPr>
              <a:t>TEAM MEMBERS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422894" y="1049600"/>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3077">
            <a:off x="1979827" y="-203162"/>
            <a:ext cx="1769402" cy="2463725"/>
          </a:xfrm>
          <a:custGeom>
            <a:avLst/>
            <a:gdLst/>
            <a:ahLst/>
            <a:cxnLst/>
            <a:rect r="r" b="b" t="t" l="l"/>
            <a:pathLst>
              <a:path h="2463725" w="1769402">
                <a:moveTo>
                  <a:pt x="0" y="0"/>
                </a:moveTo>
                <a:lnTo>
                  <a:pt x="1769402" y="0"/>
                </a:lnTo>
                <a:lnTo>
                  <a:pt x="1769402" y="2463724"/>
                </a:lnTo>
                <a:lnTo>
                  <a:pt x="0" y="2463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42242" y="249336"/>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55077">
            <a:off x="14265134" y="-162966"/>
            <a:ext cx="2066999" cy="2383332"/>
          </a:xfrm>
          <a:custGeom>
            <a:avLst/>
            <a:gdLst/>
            <a:ahLst/>
            <a:cxnLst/>
            <a:rect r="r" b="b" t="t" l="l"/>
            <a:pathLst>
              <a:path h="2383332" w="2066999">
                <a:moveTo>
                  <a:pt x="0" y="0"/>
                </a:moveTo>
                <a:lnTo>
                  <a:pt x="2066999" y="0"/>
                </a:lnTo>
                <a:lnTo>
                  <a:pt x="2066999" y="2383332"/>
                </a:lnTo>
                <a:lnTo>
                  <a:pt x="0" y="2383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3129847" y="603503"/>
            <a:ext cx="12092272" cy="4190887"/>
            <a:chOff x="0" y="0"/>
            <a:chExt cx="1100680" cy="381469"/>
          </a:xfrm>
        </p:grpSpPr>
        <p:sp>
          <p:nvSpPr>
            <p:cNvPr name="Freeform 7" id="7"/>
            <p:cNvSpPr/>
            <p:nvPr/>
          </p:nvSpPr>
          <p:spPr>
            <a:xfrm flipH="false" flipV="false" rot="0">
              <a:off x="0" y="0"/>
              <a:ext cx="1100680" cy="381469"/>
            </a:xfrm>
            <a:custGeom>
              <a:avLst/>
              <a:gdLst/>
              <a:ahLst/>
              <a:cxnLst/>
              <a:rect r="r" b="b" t="t" l="l"/>
              <a:pathLst>
                <a:path h="381469" w="1100680">
                  <a:moveTo>
                    <a:pt x="897480" y="0"/>
                  </a:moveTo>
                  <a:cubicBezTo>
                    <a:pt x="1009705" y="0"/>
                    <a:pt x="1100680" y="85395"/>
                    <a:pt x="1100680" y="190734"/>
                  </a:cubicBezTo>
                  <a:cubicBezTo>
                    <a:pt x="1100680" y="296074"/>
                    <a:pt x="1009705" y="381469"/>
                    <a:pt x="897480" y="381469"/>
                  </a:cubicBezTo>
                  <a:lnTo>
                    <a:pt x="203200" y="381469"/>
                  </a:lnTo>
                  <a:cubicBezTo>
                    <a:pt x="90976" y="381469"/>
                    <a:pt x="0" y="296074"/>
                    <a:pt x="0" y="190734"/>
                  </a:cubicBezTo>
                  <a:cubicBezTo>
                    <a:pt x="0" y="85395"/>
                    <a:pt x="90976" y="0"/>
                    <a:pt x="203200" y="0"/>
                  </a:cubicBezTo>
                  <a:close/>
                </a:path>
              </a:pathLst>
            </a:custGeom>
            <a:solidFill>
              <a:srgbClr val="E9EAF6"/>
            </a:solidFill>
          </p:spPr>
        </p:sp>
        <p:sp>
          <p:nvSpPr>
            <p:cNvPr name="TextBox 8" id="8"/>
            <p:cNvSpPr txBox="true"/>
            <p:nvPr/>
          </p:nvSpPr>
          <p:spPr>
            <a:xfrm>
              <a:off x="0" y="-38100"/>
              <a:ext cx="1100680" cy="419569"/>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432945" y="5542054"/>
            <a:ext cx="5018594" cy="5403600"/>
          </a:xfrm>
          <a:custGeom>
            <a:avLst/>
            <a:gdLst/>
            <a:ahLst/>
            <a:cxnLst/>
            <a:rect r="r" b="b" t="t" l="l"/>
            <a:pathLst>
              <a:path h="5403600" w="5018594">
                <a:moveTo>
                  <a:pt x="0" y="0"/>
                </a:moveTo>
                <a:lnTo>
                  <a:pt x="5018594" y="0"/>
                </a:lnTo>
                <a:lnTo>
                  <a:pt x="5018594" y="5403600"/>
                </a:lnTo>
                <a:lnTo>
                  <a:pt x="0" y="54036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639554" y="5542054"/>
            <a:ext cx="3814457" cy="5060639"/>
          </a:xfrm>
          <a:custGeom>
            <a:avLst/>
            <a:gdLst/>
            <a:ahLst/>
            <a:cxnLst/>
            <a:rect r="r" b="b" t="t" l="l"/>
            <a:pathLst>
              <a:path h="5060639" w="3814457">
                <a:moveTo>
                  <a:pt x="0" y="0"/>
                </a:moveTo>
                <a:lnTo>
                  <a:pt x="3814457" y="0"/>
                </a:lnTo>
                <a:lnTo>
                  <a:pt x="3814457" y="5060640"/>
                </a:lnTo>
                <a:lnTo>
                  <a:pt x="0" y="506064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644433" y="5542054"/>
            <a:ext cx="4031635" cy="5229715"/>
          </a:xfrm>
          <a:custGeom>
            <a:avLst/>
            <a:gdLst/>
            <a:ahLst/>
            <a:cxnLst/>
            <a:rect r="r" b="b" t="t" l="l"/>
            <a:pathLst>
              <a:path h="5229715" w="4031635">
                <a:moveTo>
                  <a:pt x="0" y="0"/>
                </a:moveTo>
                <a:lnTo>
                  <a:pt x="4031635" y="0"/>
                </a:lnTo>
                <a:lnTo>
                  <a:pt x="4031635" y="5229715"/>
                </a:lnTo>
                <a:lnTo>
                  <a:pt x="0" y="52297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1257881">
            <a:off x="-400893" y="2974914"/>
            <a:ext cx="3549762" cy="3440042"/>
          </a:xfrm>
          <a:custGeom>
            <a:avLst/>
            <a:gdLst/>
            <a:ahLst/>
            <a:cxnLst/>
            <a:rect r="r" b="b" t="t" l="l"/>
            <a:pathLst>
              <a:path h="3440042" w="3549762">
                <a:moveTo>
                  <a:pt x="0" y="0"/>
                </a:moveTo>
                <a:lnTo>
                  <a:pt x="3549762" y="0"/>
                </a:lnTo>
                <a:lnTo>
                  <a:pt x="3549762" y="3440042"/>
                </a:lnTo>
                <a:lnTo>
                  <a:pt x="0" y="344004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1248570">
            <a:off x="15858283" y="2774300"/>
            <a:ext cx="2885297" cy="4111175"/>
          </a:xfrm>
          <a:custGeom>
            <a:avLst/>
            <a:gdLst/>
            <a:ahLst/>
            <a:cxnLst/>
            <a:rect r="r" b="b" t="t" l="l"/>
            <a:pathLst>
              <a:path h="4111175" w="2885297">
                <a:moveTo>
                  <a:pt x="0" y="0"/>
                </a:moveTo>
                <a:lnTo>
                  <a:pt x="2885297" y="0"/>
                </a:lnTo>
                <a:lnTo>
                  <a:pt x="2885297" y="4111175"/>
                </a:lnTo>
                <a:lnTo>
                  <a:pt x="0" y="411117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12635147" y="5372979"/>
            <a:ext cx="3123355" cy="5205592"/>
          </a:xfrm>
          <a:custGeom>
            <a:avLst/>
            <a:gdLst/>
            <a:ahLst/>
            <a:cxnLst/>
            <a:rect r="r" b="b" t="t" l="l"/>
            <a:pathLst>
              <a:path h="5205592" w="3123355">
                <a:moveTo>
                  <a:pt x="0" y="0"/>
                </a:moveTo>
                <a:lnTo>
                  <a:pt x="3123356" y="0"/>
                </a:lnTo>
                <a:lnTo>
                  <a:pt x="3123356" y="5205592"/>
                </a:lnTo>
                <a:lnTo>
                  <a:pt x="0" y="520559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5" id="15"/>
          <p:cNvSpPr/>
          <p:nvPr/>
        </p:nvSpPr>
        <p:spPr>
          <a:xfrm flipH="false" flipV="false" rot="-5500207">
            <a:off x="3544370" y="3949723"/>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true" flipV="false" rot="-5500207">
            <a:off x="12877809" y="3865185"/>
            <a:ext cx="1402006" cy="1402006"/>
          </a:xfrm>
          <a:custGeom>
            <a:avLst/>
            <a:gdLst/>
            <a:ahLst/>
            <a:cxnLst/>
            <a:rect r="r" b="b" t="t" l="l"/>
            <a:pathLst>
              <a:path h="1402006" w="1402006">
                <a:moveTo>
                  <a:pt x="1402007" y="0"/>
                </a:moveTo>
                <a:lnTo>
                  <a:pt x="0" y="0"/>
                </a:lnTo>
                <a:lnTo>
                  <a:pt x="0" y="1402006"/>
                </a:lnTo>
                <a:lnTo>
                  <a:pt x="1402007" y="1402006"/>
                </a:lnTo>
                <a:lnTo>
                  <a:pt x="1402007"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7" id="17"/>
          <p:cNvSpPr txBox="true"/>
          <p:nvPr/>
        </p:nvSpPr>
        <p:spPr>
          <a:xfrm rot="0">
            <a:off x="3988051" y="1270197"/>
            <a:ext cx="10311897" cy="2489200"/>
          </a:xfrm>
          <a:prstGeom prst="rect">
            <a:avLst/>
          </a:prstGeom>
        </p:spPr>
        <p:txBody>
          <a:bodyPr anchor="t" rtlCol="false" tIns="0" lIns="0" bIns="0" rIns="0">
            <a:spAutoFit/>
          </a:bodyPr>
          <a:lstStyle/>
          <a:p>
            <a:pPr algn="ctr">
              <a:lnSpc>
                <a:spcPts val="9799"/>
              </a:lnSpc>
            </a:pPr>
            <a:r>
              <a:rPr lang="en-US" sz="6999">
                <a:solidFill>
                  <a:srgbClr val="222366"/>
                </a:solidFill>
                <a:latin typeface="Brick Sans"/>
                <a:ea typeface="Brick Sans"/>
                <a:cs typeface="Brick Sans"/>
                <a:sym typeface="Brick Sans"/>
              </a:rPr>
              <a:t>Thank you for your attention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659029" y="-671355"/>
            <a:ext cx="7399403" cy="11629710"/>
          </a:xfrm>
          <a:custGeom>
            <a:avLst/>
            <a:gdLst/>
            <a:ahLst/>
            <a:cxnLst/>
            <a:rect r="r" b="b" t="t" l="l"/>
            <a:pathLst>
              <a:path h="11629710" w="7399403">
                <a:moveTo>
                  <a:pt x="0" y="0"/>
                </a:moveTo>
                <a:lnTo>
                  <a:pt x="7399403" y="0"/>
                </a:lnTo>
                <a:lnTo>
                  <a:pt x="7399403" y="11629710"/>
                </a:lnTo>
                <a:lnTo>
                  <a:pt x="0" y="116297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99654" y="1153874"/>
            <a:ext cx="5694209" cy="8280195"/>
            <a:chOff x="0" y="0"/>
            <a:chExt cx="812800" cy="1181928"/>
          </a:xfrm>
        </p:grpSpPr>
        <p:sp>
          <p:nvSpPr>
            <p:cNvPr name="Freeform 4" id="4"/>
            <p:cNvSpPr/>
            <p:nvPr/>
          </p:nvSpPr>
          <p:spPr>
            <a:xfrm flipH="false" flipV="false" rot="0">
              <a:off x="0" y="0"/>
              <a:ext cx="812800" cy="1181927"/>
            </a:xfrm>
            <a:custGeom>
              <a:avLst/>
              <a:gdLst/>
              <a:ahLst/>
              <a:cxnLst/>
              <a:rect r="r" b="b" t="t" l="l"/>
              <a:pathLst>
                <a:path h="1181927" w="812800">
                  <a:moveTo>
                    <a:pt x="0" y="0"/>
                  </a:moveTo>
                  <a:lnTo>
                    <a:pt x="812800" y="0"/>
                  </a:lnTo>
                  <a:lnTo>
                    <a:pt x="812800" y="1181927"/>
                  </a:lnTo>
                  <a:lnTo>
                    <a:pt x="0" y="1181927"/>
                  </a:lnTo>
                  <a:close/>
                </a:path>
              </a:pathLst>
            </a:custGeom>
            <a:solidFill>
              <a:srgbClr val="E9EAF6"/>
            </a:solidFill>
          </p:spPr>
        </p:sp>
        <p:sp>
          <p:nvSpPr>
            <p:cNvPr name="TextBox 5" id="5"/>
            <p:cNvSpPr txBox="true"/>
            <p:nvPr/>
          </p:nvSpPr>
          <p:spPr>
            <a:xfrm>
              <a:off x="0" y="-38100"/>
              <a:ext cx="812800" cy="122002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true" flipV="false" rot="0">
            <a:off x="3575541" y="-5548440"/>
            <a:ext cx="7876905" cy="7726439"/>
          </a:xfrm>
          <a:custGeom>
            <a:avLst/>
            <a:gdLst/>
            <a:ahLst/>
            <a:cxnLst/>
            <a:rect r="r" b="b" t="t" l="l"/>
            <a:pathLst>
              <a:path h="7726439" w="7876905">
                <a:moveTo>
                  <a:pt x="7876905" y="0"/>
                </a:moveTo>
                <a:lnTo>
                  <a:pt x="0" y="0"/>
                </a:lnTo>
                <a:lnTo>
                  <a:pt x="0" y="7726439"/>
                </a:lnTo>
                <a:lnTo>
                  <a:pt x="7876905" y="7726439"/>
                </a:lnTo>
                <a:lnTo>
                  <a:pt x="787690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37149">
            <a:off x="13565367" y="9026456"/>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499654" y="2886155"/>
            <a:ext cx="5826940" cy="4389559"/>
          </a:xfrm>
          <a:prstGeom prst="rect">
            <a:avLst/>
          </a:prstGeom>
        </p:spPr>
        <p:txBody>
          <a:bodyPr anchor="t" rtlCol="false" tIns="0" lIns="0" bIns="0" rIns="0">
            <a:spAutoFit/>
          </a:bodyPr>
          <a:lstStyle/>
          <a:p>
            <a:pPr algn="l">
              <a:lnSpc>
                <a:spcPts val="4420"/>
              </a:lnSpc>
            </a:pPr>
            <a:r>
              <a:rPr lang="en-US" sz="3157" b="true">
                <a:solidFill>
                  <a:srgbClr val="222366"/>
                </a:solidFill>
                <a:latin typeface="Public Sans Bold"/>
                <a:ea typeface="Public Sans Bold"/>
                <a:cs typeface="Public Sans Bold"/>
                <a:sym typeface="Public Sans Bold"/>
              </a:rPr>
              <a:t>Our project extends the use of CLIP into the medical domain by fine-tuning it on a radiology-specific dataset (images paired with descriptive question-answer pairs).</a:t>
            </a:r>
          </a:p>
          <a:p>
            <a:pPr algn="l">
              <a:lnSpc>
                <a:spcPts val="4140"/>
              </a:lnSpc>
            </a:pPr>
            <a:r>
              <a:rPr lang="en-US" sz="2957" b="true">
                <a:solidFill>
                  <a:srgbClr val="222366"/>
                </a:solidFill>
                <a:latin typeface="Public Sans Bold"/>
                <a:ea typeface="Public Sans Bold"/>
                <a:cs typeface="Public Sans Bold"/>
                <a:sym typeface="Public Sans Bold"/>
              </a:rPr>
              <a:t> </a:t>
            </a:r>
          </a:p>
        </p:txBody>
      </p:sp>
      <p:sp>
        <p:nvSpPr>
          <p:cNvPr name="TextBox 9" id="9"/>
          <p:cNvSpPr txBox="true"/>
          <p:nvPr/>
        </p:nvSpPr>
        <p:spPr>
          <a:xfrm rot="0">
            <a:off x="8600230" y="1874414"/>
            <a:ext cx="9347534" cy="7853045"/>
          </a:xfrm>
          <a:prstGeom prst="rect">
            <a:avLst/>
          </a:prstGeom>
        </p:spPr>
        <p:txBody>
          <a:bodyPr anchor="t" rtlCol="false" tIns="0" lIns="0" bIns="0" rIns="0">
            <a:spAutoFit/>
          </a:bodyPr>
          <a:lstStyle/>
          <a:p>
            <a:pPr algn="l">
              <a:lnSpc>
                <a:spcPts val="4480"/>
              </a:lnSpc>
            </a:pPr>
            <a:r>
              <a:rPr lang="en-US" sz="3200" b="true">
                <a:solidFill>
                  <a:srgbClr val="222366"/>
                </a:solidFill>
                <a:latin typeface="Public Sans Heavy"/>
                <a:ea typeface="Public Sans Heavy"/>
                <a:cs typeface="Public Sans Heavy"/>
                <a:sym typeface="Public Sans Heavy"/>
              </a:rPr>
              <a:t>If a multimodal AI model such as CLIP is fine-tuned on a radiological dataset and combined with a medical chatbot and structured reporting layer,</a:t>
            </a:r>
          </a:p>
          <a:p>
            <a:pPr algn="l">
              <a:lnSpc>
                <a:spcPts val="4480"/>
              </a:lnSpc>
            </a:pPr>
            <a:r>
              <a:rPr lang="en-US" sz="3200" b="true">
                <a:solidFill>
                  <a:srgbClr val="222366"/>
                </a:solidFill>
                <a:latin typeface="Public Sans Heavy"/>
                <a:ea typeface="Public Sans Heavy"/>
                <a:cs typeface="Public Sans Heavy"/>
                <a:sym typeface="Public Sans Heavy"/>
              </a:rPr>
              <a:t> then it can:</a:t>
            </a:r>
          </a:p>
          <a:p>
            <a:pPr algn="l" marL="690881" indent="-345440" lvl="1">
              <a:lnSpc>
                <a:spcPts val="4480"/>
              </a:lnSpc>
              <a:buAutoNum type="arabicPeriod" startAt="1"/>
            </a:pPr>
            <a:r>
              <a:rPr lang="en-US" b="true" sz="3200">
                <a:solidFill>
                  <a:srgbClr val="222366"/>
                </a:solidFill>
                <a:latin typeface="Public Sans Heavy"/>
                <a:ea typeface="Public Sans Heavy"/>
                <a:cs typeface="Public Sans Heavy"/>
                <a:sym typeface="Public Sans Heavy"/>
              </a:rPr>
              <a:t>Accurately identify abnormalities and associated organs from medical images,</a:t>
            </a:r>
          </a:p>
          <a:p>
            <a:pPr algn="l" marL="690881" indent="-345440" lvl="1">
              <a:lnSpc>
                <a:spcPts val="4480"/>
              </a:lnSpc>
              <a:buAutoNum type="arabicPeriod" startAt="1"/>
            </a:pPr>
            <a:r>
              <a:rPr lang="en-US" b="true" sz="3200">
                <a:solidFill>
                  <a:srgbClr val="222366"/>
                </a:solidFill>
                <a:latin typeface="Public Sans Heavy"/>
                <a:ea typeface="Public Sans Heavy"/>
                <a:cs typeface="Public Sans Heavy"/>
                <a:sym typeface="Public Sans Heavy"/>
              </a:rPr>
              <a:t>Generate human-readable diagnostic summaries with confidence levels,</a:t>
            </a:r>
          </a:p>
          <a:p>
            <a:pPr algn="l" marL="690881" indent="-345440" lvl="1">
              <a:lnSpc>
                <a:spcPts val="4480"/>
              </a:lnSpc>
              <a:buAutoNum type="arabicPeriod" startAt="1"/>
            </a:pPr>
            <a:r>
              <a:rPr lang="en-US" b="true" sz="3200">
                <a:solidFill>
                  <a:srgbClr val="222366"/>
                </a:solidFill>
                <a:latin typeface="Public Sans Heavy"/>
                <a:ea typeface="Public Sans Heavy"/>
                <a:cs typeface="Public Sans Heavy"/>
                <a:sym typeface="Public Sans Heavy"/>
              </a:rPr>
              <a:t>Provide context-aware, symptom-driven clinical guidance, and</a:t>
            </a:r>
          </a:p>
          <a:p>
            <a:pPr algn="l" marL="690881" indent="-345440" lvl="1">
              <a:lnSpc>
                <a:spcPts val="4480"/>
              </a:lnSpc>
              <a:buAutoNum type="arabicPeriod" startAt="1"/>
            </a:pPr>
            <a:r>
              <a:rPr lang="en-US" b="true" sz="3200">
                <a:solidFill>
                  <a:srgbClr val="222366"/>
                </a:solidFill>
                <a:latin typeface="Public Sans Heavy"/>
                <a:ea typeface="Public Sans Heavy"/>
                <a:cs typeface="Public Sans Heavy"/>
                <a:sym typeface="Public Sans Heavy"/>
              </a:rPr>
              <a:t>Improve trust and interpretability through visual attention maps and structured reports.</a:t>
            </a:r>
          </a:p>
        </p:txBody>
      </p:sp>
      <p:sp>
        <p:nvSpPr>
          <p:cNvPr name="TextBox 10" id="10"/>
          <p:cNvSpPr txBox="true"/>
          <p:nvPr/>
        </p:nvSpPr>
        <p:spPr>
          <a:xfrm rot="0">
            <a:off x="8111661" y="307975"/>
            <a:ext cx="9319484" cy="1250950"/>
          </a:xfrm>
          <a:prstGeom prst="rect">
            <a:avLst/>
          </a:prstGeom>
        </p:spPr>
        <p:txBody>
          <a:bodyPr anchor="t" rtlCol="false" tIns="0" lIns="0" bIns="0" rIns="0">
            <a:spAutoFit/>
          </a:bodyPr>
          <a:lstStyle/>
          <a:p>
            <a:pPr algn="r">
              <a:lnSpc>
                <a:spcPts val="9799"/>
              </a:lnSpc>
            </a:pPr>
            <a:r>
              <a:rPr lang="en-US" sz="6999">
                <a:solidFill>
                  <a:srgbClr val="222366"/>
                </a:solidFill>
                <a:latin typeface="Brick Sans"/>
                <a:ea typeface="Brick Sans"/>
                <a:cs typeface="Brick Sans"/>
                <a:sym typeface="Brick Sans"/>
              </a:rPr>
              <a:t>Hypothesis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342980" y="131345"/>
            <a:ext cx="15602039" cy="10024310"/>
          </a:xfrm>
          <a:custGeom>
            <a:avLst/>
            <a:gdLst/>
            <a:ahLst/>
            <a:cxnLst/>
            <a:rect r="r" b="b" t="t" l="l"/>
            <a:pathLst>
              <a:path h="10024310" w="15602039">
                <a:moveTo>
                  <a:pt x="0" y="0"/>
                </a:moveTo>
                <a:lnTo>
                  <a:pt x="15602040" y="0"/>
                </a:lnTo>
                <a:lnTo>
                  <a:pt x="15602040" y="10024310"/>
                </a:lnTo>
                <a:lnTo>
                  <a:pt x="0" y="10024310"/>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69838" y="168270"/>
            <a:ext cx="15948324" cy="9950460"/>
          </a:xfrm>
          <a:custGeom>
            <a:avLst/>
            <a:gdLst/>
            <a:ahLst/>
            <a:cxnLst/>
            <a:rect r="r" b="b" t="t" l="l"/>
            <a:pathLst>
              <a:path h="9950460" w="15948324">
                <a:moveTo>
                  <a:pt x="0" y="0"/>
                </a:moveTo>
                <a:lnTo>
                  <a:pt x="15948324" y="0"/>
                </a:lnTo>
                <a:lnTo>
                  <a:pt x="15948324" y="9950460"/>
                </a:lnTo>
                <a:lnTo>
                  <a:pt x="0" y="9950460"/>
                </a:lnTo>
                <a:lnTo>
                  <a:pt x="0" y="0"/>
                </a:lnTo>
                <a:close/>
              </a:path>
            </a:pathLst>
          </a:custGeom>
          <a:blipFill>
            <a:blip r:embed="rId2"/>
            <a:stretch>
              <a:fillRect l="0" t="-1489" r="0" b="-1489"/>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3095957" y="-3538303"/>
            <a:ext cx="6191914" cy="6073635"/>
          </a:xfrm>
          <a:custGeom>
            <a:avLst/>
            <a:gdLst/>
            <a:ahLst/>
            <a:cxnLst/>
            <a:rect r="r" b="b" t="t" l="l"/>
            <a:pathLst>
              <a:path h="6073635" w="6191914">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7149">
            <a:off x="-400707" y="5998890"/>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7149">
            <a:off x="17420051" y="5998890"/>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788722" y="1421757"/>
            <a:ext cx="12332332" cy="8416817"/>
          </a:xfrm>
          <a:custGeom>
            <a:avLst/>
            <a:gdLst/>
            <a:ahLst/>
            <a:cxnLst/>
            <a:rect r="r" b="b" t="t" l="l"/>
            <a:pathLst>
              <a:path h="8416817" w="12332332">
                <a:moveTo>
                  <a:pt x="0" y="0"/>
                </a:moveTo>
                <a:lnTo>
                  <a:pt x="12332332" y="0"/>
                </a:lnTo>
                <a:lnTo>
                  <a:pt x="12332332" y="8416817"/>
                </a:lnTo>
                <a:lnTo>
                  <a:pt x="0" y="8416817"/>
                </a:lnTo>
                <a:lnTo>
                  <a:pt x="0" y="0"/>
                </a:lnTo>
                <a:close/>
              </a:path>
            </a:pathLst>
          </a:custGeom>
          <a:blipFill>
            <a:blip r:embed="rId6"/>
            <a:stretch>
              <a:fillRect l="0" t="0" r="0" b="0"/>
            </a:stretch>
          </a:blipFill>
        </p:spPr>
      </p:sp>
      <p:sp>
        <p:nvSpPr>
          <p:cNvPr name="TextBox 6" id="6"/>
          <p:cNvSpPr txBox="true"/>
          <p:nvPr/>
        </p:nvSpPr>
        <p:spPr>
          <a:xfrm rot="0">
            <a:off x="1672932" y="328865"/>
            <a:ext cx="14942136" cy="859154"/>
          </a:xfrm>
          <a:prstGeom prst="rect">
            <a:avLst/>
          </a:prstGeom>
        </p:spPr>
        <p:txBody>
          <a:bodyPr anchor="t" rtlCol="false" tIns="0" lIns="0" bIns="0" rIns="0">
            <a:spAutoFit/>
          </a:bodyPr>
          <a:lstStyle/>
          <a:p>
            <a:pPr algn="l">
              <a:lnSpc>
                <a:spcPts val="6720"/>
              </a:lnSpc>
            </a:pPr>
            <a:r>
              <a:rPr lang="en-US" sz="4800">
                <a:solidFill>
                  <a:srgbClr val="222366"/>
                </a:solidFill>
                <a:latin typeface="Brick Sans"/>
                <a:ea typeface="Brick Sans"/>
                <a:cs typeface="Brick Sans"/>
                <a:sym typeface="Brick Sans"/>
              </a:rPr>
              <a:t>Feasibility</a:t>
            </a:r>
          </a:p>
        </p:txBody>
      </p:sp>
      <p:sp>
        <p:nvSpPr>
          <p:cNvPr name="TextBox 7" id="7"/>
          <p:cNvSpPr txBox="true"/>
          <p:nvPr/>
        </p:nvSpPr>
        <p:spPr>
          <a:xfrm rot="0">
            <a:off x="278704" y="2296495"/>
            <a:ext cx="5510019" cy="7541102"/>
          </a:xfrm>
          <a:prstGeom prst="rect">
            <a:avLst/>
          </a:prstGeom>
        </p:spPr>
        <p:txBody>
          <a:bodyPr anchor="t" rtlCol="false" tIns="0" lIns="0" bIns="0" rIns="0">
            <a:spAutoFit/>
          </a:bodyPr>
          <a:lstStyle/>
          <a:p>
            <a:pPr algn="l">
              <a:lnSpc>
                <a:spcPts val="3788"/>
              </a:lnSpc>
            </a:pPr>
            <a:r>
              <a:rPr lang="en-US" sz="2706" u="sng" b="true">
                <a:solidFill>
                  <a:srgbClr val="222366"/>
                </a:solidFill>
                <a:latin typeface="Public Sans Bold"/>
                <a:ea typeface="Public Sans Bold"/>
                <a:cs typeface="Public Sans Bold"/>
                <a:sym typeface="Public Sans Bold"/>
              </a:rPr>
              <a:t>"Technical Feasibility Validated Across All System Components"</a:t>
            </a:r>
          </a:p>
          <a:p>
            <a:pPr algn="l">
              <a:lnSpc>
                <a:spcPts val="2808"/>
              </a:lnSpc>
            </a:pPr>
          </a:p>
          <a:p>
            <a:pPr algn="l">
              <a:lnSpc>
                <a:spcPts val="2808"/>
              </a:lnSpc>
            </a:pPr>
            <a:r>
              <a:rPr lang="en-US" sz="2006" b="true">
                <a:solidFill>
                  <a:srgbClr val="222366"/>
                </a:solidFill>
                <a:latin typeface="Public Sans Heavy"/>
                <a:ea typeface="Public Sans Heavy"/>
                <a:cs typeface="Public Sans Heavy"/>
                <a:sym typeface="Public Sans Heavy"/>
              </a:rPr>
              <a:t>Our AI radiology assistant leverages existing technologies, open datasets, and standard healthcare protocols—making it ready for real-world deployment without requiring specialized infrastructure or experimental tools.</a:t>
            </a:r>
          </a:p>
          <a:p>
            <a:pPr algn="l">
              <a:lnSpc>
                <a:spcPts val="2808"/>
              </a:lnSpc>
            </a:pPr>
          </a:p>
          <a:p>
            <a:pPr algn="l">
              <a:lnSpc>
                <a:spcPts val="3788"/>
              </a:lnSpc>
            </a:pPr>
            <a:r>
              <a:rPr lang="en-US" sz="2706" u="sng" b="true">
                <a:solidFill>
                  <a:srgbClr val="222366"/>
                </a:solidFill>
                <a:latin typeface="Public Sans Bold"/>
                <a:ea typeface="Public Sans Bold"/>
                <a:cs typeface="Public Sans Bold"/>
                <a:sym typeface="Public Sans Bold"/>
              </a:rPr>
              <a:t>Project Readiness:</a:t>
            </a:r>
          </a:p>
          <a:p>
            <a:pPr algn="l">
              <a:lnSpc>
                <a:spcPts val="3788"/>
              </a:lnSpc>
            </a:pPr>
          </a:p>
          <a:p>
            <a:pPr algn="l" marL="433148" indent="-216574" lvl="1">
              <a:lnSpc>
                <a:spcPts val="2808"/>
              </a:lnSpc>
              <a:buFont typeface="Arial"/>
              <a:buChar char="•"/>
            </a:pPr>
            <a:r>
              <a:rPr lang="en-US" b="true" sz="2006">
                <a:solidFill>
                  <a:srgbClr val="222366"/>
                </a:solidFill>
                <a:latin typeface="Public Sans Heavy"/>
                <a:ea typeface="Public Sans Heavy"/>
                <a:cs typeface="Public Sans Heavy"/>
                <a:sym typeface="Public Sans Heavy"/>
              </a:rPr>
              <a:t>Uses publicly available pre-trained models</a:t>
            </a:r>
          </a:p>
          <a:p>
            <a:pPr algn="l" marL="433148" indent="-216574" lvl="1">
              <a:lnSpc>
                <a:spcPts val="2808"/>
              </a:lnSpc>
              <a:buFont typeface="Arial"/>
              <a:buChar char="•"/>
            </a:pPr>
            <a:r>
              <a:rPr lang="en-US" b="true" sz="2006">
                <a:solidFill>
                  <a:srgbClr val="222366"/>
                </a:solidFill>
                <a:latin typeface="Public Sans Heavy"/>
                <a:ea typeface="Public Sans Heavy"/>
                <a:cs typeface="Public Sans Heavy"/>
                <a:sym typeface="Public Sans Heavy"/>
              </a:rPr>
              <a:t>Trains on open-access medical datasets</a:t>
            </a:r>
          </a:p>
          <a:p>
            <a:pPr algn="l" marL="433148" indent="-216574" lvl="1">
              <a:lnSpc>
                <a:spcPts val="2808"/>
              </a:lnSpc>
              <a:buFont typeface="Arial"/>
              <a:buChar char="•"/>
            </a:pPr>
            <a:r>
              <a:rPr lang="en-US" b="true" sz="2006">
                <a:solidFill>
                  <a:srgbClr val="222366"/>
                </a:solidFill>
                <a:latin typeface="Public Sans Heavy"/>
                <a:ea typeface="Public Sans Heavy"/>
                <a:cs typeface="Public Sans Heavy"/>
                <a:sym typeface="Public Sans Heavy"/>
              </a:rPr>
              <a:t>Runs on standard GPU hardware</a:t>
            </a:r>
          </a:p>
          <a:p>
            <a:pPr algn="l" marL="433148" indent="-216574" lvl="1">
              <a:lnSpc>
                <a:spcPts val="2808"/>
              </a:lnSpc>
              <a:buFont typeface="Arial"/>
              <a:buChar char="•"/>
            </a:pPr>
            <a:r>
              <a:rPr lang="en-US" b="true" sz="2006">
                <a:solidFill>
                  <a:srgbClr val="222366"/>
                </a:solidFill>
                <a:latin typeface="Public Sans Heavy"/>
                <a:ea typeface="Public Sans Heavy"/>
                <a:cs typeface="Public Sans Heavy"/>
                <a:sym typeface="Public Sans Heavy"/>
              </a:rPr>
              <a:t>Integrates with existing hospital IT systems</a:t>
            </a:r>
          </a:p>
          <a:p>
            <a:pPr algn="l" marL="433148" indent="-216574" lvl="1">
              <a:lnSpc>
                <a:spcPts val="2808"/>
              </a:lnSpc>
              <a:buFont typeface="Arial"/>
              <a:buChar char="•"/>
            </a:pPr>
            <a:r>
              <a:rPr lang="en-US" b="true" sz="2006">
                <a:solidFill>
                  <a:srgbClr val="222366"/>
                </a:solidFill>
                <a:latin typeface="Public Sans Heavy"/>
                <a:ea typeface="Public Sans Heavy"/>
                <a:cs typeface="Public Sans Heavy"/>
                <a:sym typeface="Public Sans Heavy"/>
              </a:rPr>
              <a:t>Expandable to new imaging modalities</a:t>
            </a:r>
          </a:p>
          <a:p>
            <a:pPr algn="l">
              <a:lnSpc>
                <a:spcPts val="280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710140" y="2560561"/>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598715" y="-615042"/>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88696" y="364688"/>
            <a:ext cx="17310608" cy="9505931"/>
            <a:chOff x="0" y="0"/>
            <a:chExt cx="774713" cy="425425"/>
          </a:xfrm>
        </p:grpSpPr>
        <p:sp>
          <p:nvSpPr>
            <p:cNvPr name="Freeform 5" id="5"/>
            <p:cNvSpPr/>
            <p:nvPr/>
          </p:nvSpPr>
          <p:spPr>
            <a:xfrm flipH="false" flipV="false" rot="0">
              <a:off x="0" y="0"/>
              <a:ext cx="774713" cy="425425"/>
            </a:xfrm>
            <a:custGeom>
              <a:avLst/>
              <a:gdLst/>
              <a:ahLst/>
              <a:cxnLst/>
              <a:rect r="r" b="b" t="t" l="l"/>
              <a:pathLst>
                <a:path h="425425" w="774713">
                  <a:moveTo>
                    <a:pt x="571513" y="0"/>
                  </a:moveTo>
                  <a:cubicBezTo>
                    <a:pt x="683737" y="0"/>
                    <a:pt x="774713" y="95235"/>
                    <a:pt x="774713" y="212713"/>
                  </a:cubicBezTo>
                  <a:cubicBezTo>
                    <a:pt x="774713" y="330191"/>
                    <a:pt x="683737" y="425425"/>
                    <a:pt x="571513" y="425425"/>
                  </a:cubicBezTo>
                  <a:lnTo>
                    <a:pt x="203200" y="425425"/>
                  </a:lnTo>
                  <a:cubicBezTo>
                    <a:pt x="90976" y="425425"/>
                    <a:pt x="0" y="330191"/>
                    <a:pt x="0" y="212713"/>
                  </a:cubicBezTo>
                  <a:cubicBezTo>
                    <a:pt x="0" y="95235"/>
                    <a:pt x="90976" y="0"/>
                    <a:pt x="203200" y="0"/>
                  </a:cubicBezTo>
                  <a:close/>
                </a:path>
              </a:pathLst>
            </a:custGeom>
            <a:solidFill>
              <a:srgbClr val="E9EAF6"/>
            </a:solidFill>
            <a:ln cap="sq">
              <a:noFill/>
              <a:prstDash val="solid"/>
              <a:miter/>
            </a:ln>
          </p:spPr>
        </p:sp>
        <p:sp>
          <p:nvSpPr>
            <p:cNvPr name="TextBox 6" id="6"/>
            <p:cNvSpPr txBox="true"/>
            <p:nvPr/>
          </p:nvSpPr>
          <p:spPr>
            <a:xfrm>
              <a:off x="0" y="-38100"/>
              <a:ext cx="774713" cy="46352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137149">
            <a:off x="798905" y="392089"/>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989572" y="2038986"/>
            <a:ext cx="14308855" cy="7365577"/>
          </a:xfrm>
          <a:custGeom>
            <a:avLst/>
            <a:gdLst/>
            <a:ahLst/>
            <a:cxnLst/>
            <a:rect r="r" b="b" t="t" l="l"/>
            <a:pathLst>
              <a:path h="7365577" w="14308855">
                <a:moveTo>
                  <a:pt x="0" y="0"/>
                </a:moveTo>
                <a:lnTo>
                  <a:pt x="14308856" y="0"/>
                </a:lnTo>
                <a:lnTo>
                  <a:pt x="14308856" y="7365577"/>
                </a:lnTo>
                <a:lnTo>
                  <a:pt x="0" y="7365577"/>
                </a:lnTo>
                <a:lnTo>
                  <a:pt x="0" y="0"/>
                </a:lnTo>
                <a:close/>
              </a:path>
            </a:pathLst>
          </a:custGeom>
          <a:blipFill>
            <a:blip r:embed="rId6"/>
            <a:stretch>
              <a:fillRect l="-825" t="-4829" r="0" b="-2455"/>
            </a:stretch>
          </a:blipFill>
        </p:spPr>
      </p:sp>
      <p:sp>
        <p:nvSpPr>
          <p:cNvPr name="TextBox 9" id="9"/>
          <p:cNvSpPr txBox="true"/>
          <p:nvPr/>
        </p:nvSpPr>
        <p:spPr>
          <a:xfrm rot="0">
            <a:off x="1855567" y="360998"/>
            <a:ext cx="14248237" cy="1144905"/>
          </a:xfrm>
          <a:prstGeom prst="rect">
            <a:avLst/>
          </a:prstGeom>
        </p:spPr>
        <p:txBody>
          <a:bodyPr anchor="t" rtlCol="false" tIns="0" lIns="0" bIns="0" rIns="0">
            <a:spAutoFit/>
          </a:bodyPr>
          <a:lstStyle/>
          <a:p>
            <a:pPr algn="ctr">
              <a:lnSpc>
                <a:spcPts val="8819"/>
              </a:lnSpc>
            </a:pPr>
            <a:r>
              <a:rPr lang="en-US" sz="6300">
                <a:solidFill>
                  <a:srgbClr val="222366"/>
                </a:solidFill>
                <a:latin typeface="Brick Sans"/>
                <a:ea typeface="Brick Sans"/>
                <a:cs typeface="Brick Sans"/>
                <a:sym typeface="Brick Sans"/>
              </a:rPr>
              <a:t>Current System Overview</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AF3F3"/>
        </a:solidFill>
      </p:bgPr>
    </p:bg>
    <p:spTree>
      <p:nvGrpSpPr>
        <p:cNvPr id="1" name=""/>
        <p:cNvGrpSpPr/>
        <p:nvPr/>
      </p:nvGrpSpPr>
      <p:grpSpPr>
        <a:xfrm>
          <a:off x="0" y="0"/>
          <a:ext cx="0" cy="0"/>
          <a:chOff x="0" y="0"/>
          <a:chExt cx="0" cy="0"/>
        </a:xfrm>
      </p:grpSpPr>
      <p:grpSp>
        <p:nvGrpSpPr>
          <p:cNvPr name="Group 2" id="2"/>
          <p:cNvGrpSpPr/>
          <p:nvPr/>
        </p:nvGrpSpPr>
        <p:grpSpPr>
          <a:xfrm rot="0">
            <a:off x="1025535" y="3063786"/>
            <a:ext cx="4866245" cy="2670832"/>
            <a:chOff x="0" y="0"/>
            <a:chExt cx="6488327" cy="3561109"/>
          </a:xfrm>
        </p:grpSpPr>
        <p:grpSp>
          <p:nvGrpSpPr>
            <p:cNvPr name="Group 3" id="3"/>
            <p:cNvGrpSpPr/>
            <p:nvPr/>
          </p:nvGrpSpPr>
          <p:grpSpPr>
            <a:xfrm rot="0">
              <a:off x="0" y="0"/>
              <a:ext cx="6488327" cy="3561109"/>
              <a:chOff x="0" y="0"/>
              <a:chExt cx="1275024" cy="699795"/>
            </a:xfrm>
          </p:grpSpPr>
          <p:sp>
            <p:nvSpPr>
              <p:cNvPr name="Freeform 4" id="4"/>
              <p:cNvSpPr/>
              <p:nvPr/>
            </p:nvSpPr>
            <p:spPr>
              <a:xfrm flipH="false" flipV="false" rot="0">
                <a:off x="0" y="0"/>
                <a:ext cx="1275024" cy="699795"/>
              </a:xfrm>
              <a:custGeom>
                <a:avLst/>
                <a:gdLst/>
                <a:ahLst/>
                <a:cxnLst/>
                <a:rect r="r" b="b" t="t" l="l"/>
                <a:pathLst>
                  <a:path h="699795" w="1275024">
                    <a:moveTo>
                      <a:pt x="0" y="0"/>
                    </a:moveTo>
                    <a:lnTo>
                      <a:pt x="1275024" y="0"/>
                    </a:lnTo>
                    <a:lnTo>
                      <a:pt x="1275024" y="699795"/>
                    </a:lnTo>
                    <a:lnTo>
                      <a:pt x="0" y="699795"/>
                    </a:lnTo>
                    <a:close/>
                  </a:path>
                </a:pathLst>
              </a:custGeom>
              <a:solidFill>
                <a:srgbClr val="B1C8F9"/>
              </a:solidFill>
            </p:spPr>
          </p:sp>
          <p:sp>
            <p:nvSpPr>
              <p:cNvPr name="TextBox 5" id="5"/>
              <p:cNvSpPr txBox="true"/>
              <p:nvPr/>
            </p:nvSpPr>
            <p:spPr>
              <a:xfrm>
                <a:off x="0" y="-28575"/>
                <a:ext cx="1275024" cy="728370"/>
              </a:xfrm>
              <a:prstGeom prst="rect">
                <a:avLst/>
              </a:prstGeom>
            </p:spPr>
            <p:txBody>
              <a:bodyPr anchor="ctr" rtlCol="false" tIns="50800" lIns="50800" bIns="50800" rIns="50800"/>
              <a:lstStyle/>
              <a:p>
                <a:pPr algn="l">
                  <a:lnSpc>
                    <a:spcPts val="2100"/>
                  </a:lnSpc>
                </a:pPr>
                <a:r>
                  <a:rPr lang="en-US" sz="1500" b="true">
                    <a:solidFill>
                      <a:srgbClr val="000000"/>
                    </a:solidFill>
                    <a:latin typeface="Canva Sans Bold"/>
                    <a:ea typeface="Canva Sans Bold"/>
                    <a:cs typeface="Canva Sans Bold"/>
                    <a:sym typeface="Canva Sans Bold"/>
                  </a:rPr>
                  <a:t>Vision Encoder: ViT-B/32 (Vision Transformer) processes radiological images.</a:t>
                </a:r>
              </a:p>
              <a:p>
                <a:pPr algn="l">
                  <a:lnSpc>
                    <a:spcPts val="2100"/>
                  </a:lnSpc>
                </a:pPr>
              </a:p>
              <a:p>
                <a:pPr algn="l">
                  <a:lnSpc>
                    <a:spcPts val="2100"/>
                  </a:lnSpc>
                </a:pPr>
                <a:r>
                  <a:rPr lang="en-US" sz="1500" b="true">
                    <a:solidFill>
                      <a:srgbClr val="000000"/>
                    </a:solidFill>
                    <a:latin typeface="Canva Sans Bold"/>
                    <a:ea typeface="Canva Sans Bold"/>
                    <a:cs typeface="Canva Sans Bold"/>
                    <a:sym typeface="Canva Sans Bold"/>
                  </a:rPr>
                  <a:t>Text Encoder: Transformer-based model processes medical questions, captions, and answers.</a:t>
                </a:r>
              </a:p>
            </p:txBody>
          </p:sp>
        </p:grpSp>
        <p:sp>
          <p:nvSpPr>
            <p:cNvPr name="TextBox 6" id="6"/>
            <p:cNvSpPr txBox="true"/>
            <p:nvPr/>
          </p:nvSpPr>
          <p:spPr>
            <a:xfrm rot="0">
              <a:off x="1656918" y="150120"/>
              <a:ext cx="3136193" cy="420323"/>
            </a:xfrm>
            <a:prstGeom prst="rect">
              <a:avLst/>
            </a:prstGeom>
          </p:spPr>
          <p:txBody>
            <a:bodyPr anchor="t" rtlCol="false" tIns="0" lIns="0" bIns="0" rIns="0">
              <a:spAutoFit/>
            </a:bodyPr>
            <a:lstStyle/>
            <a:p>
              <a:pPr algn="ctr">
                <a:lnSpc>
                  <a:spcPts val="2607"/>
                </a:lnSpc>
                <a:spcBef>
                  <a:spcPct val="0"/>
                </a:spcBef>
              </a:pPr>
              <a:r>
                <a:rPr lang="en-US" b="true" sz="1862">
                  <a:solidFill>
                    <a:srgbClr val="000000"/>
                  </a:solidFill>
                  <a:latin typeface="Canva Sans Bold"/>
                  <a:ea typeface="Canva Sans Bold"/>
                  <a:cs typeface="Canva Sans Bold"/>
                  <a:sym typeface="Canva Sans Bold"/>
                </a:rPr>
                <a:t>Dual Encoder Setup</a:t>
              </a:r>
            </a:p>
          </p:txBody>
        </p:sp>
        <p:grpSp>
          <p:nvGrpSpPr>
            <p:cNvPr name="Group 7" id="7"/>
            <p:cNvGrpSpPr/>
            <p:nvPr/>
          </p:nvGrpSpPr>
          <p:grpSpPr>
            <a:xfrm rot="0">
              <a:off x="4137" y="77520"/>
              <a:ext cx="6484190" cy="683349"/>
              <a:chOff x="0" y="0"/>
              <a:chExt cx="1306448" cy="137683"/>
            </a:xfrm>
          </p:grpSpPr>
          <p:sp>
            <p:nvSpPr>
              <p:cNvPr name="Freeform 8" id="8"/>
              <p:cNvSpPr/>
              <p:nvPr/>
            </p:nvSpPr>
            <p:spPr>
              <a:xfrm flipH="false" flipV="false" rot="0">
                <a:off x="0" y="0"/>
                <a:ext cx="1306448" cy="137683"/>
              </a:xfrm>
              <a:custGeom>
                <a:avLst/>
                <a:gdLst/>
                <a:ahLst/>
                <a:cxnLst/>
                <a:rect r="r" b="b" t="t" l="l"/>
                <a:pathLst>
                  <a:path h="137683" w="1306448">
                    <a:moveTo>
                      <a:pt x="0" y="0"/>
                    </a:moveTo>
                    <a:lnTo>
                      <a:pt x="1306448" y="0"/>
                    </a:lnTo>
                    <a:lnTo>
                      <a:pt x="1306448" y="137683"/>
                    </a:lnTo>
                    <a:lnTo>
                      <a:pt x="0" y="137683"/>
                    </a:lnTo>
                    <a:close/>
                  </a:path>
                </a:pathLst>
              </a:custGeom>
              <a:solidFill>
                <a:srgbClr val="291EEB">
                  <a:alpha val="33725"/>
                </a:srgbClr>
              </a:solidFill>
            </p:spPr>
          </p:sp>
          <p:sp>
            <p:nvSpPr>
              <p:cNvPr name="TextBox 9" id="9"/>
              <p:cNvSpPr txBox="true"/>
              <p:nvPr/>
            </p:nvSpPr>
            <p:spPr>
              <a:xfrm>
                <a:off x="0" y="-38100"/>
                <a:ext cx="1306448" cy="175783"/>
              </a:xfrm>
              <a:prstGeom prst="rect">
                <a:avLst/>
              </a:prstGeom>
            </p:spPr>
            <p:txBody>
              <a:bodyPr anchor="ctr" rtlCol="false" tIns="49546" lIns="49546" bIns="49546" rIns="49546"/>
              <a:lstStyle/>
              <a:p>
                <a:pPr algn="ctr">
                  <a:lnSpc>
                    <a:spcPts val="2660"/>
                  </a:lnSpc>
                </a:pPr>
              </a:p>
            </p:txBody>
          </p:sp>
        </p:grpSp>
      </p:grpSp>
      <p:grpSp>
        <p:nvGrpSpPr>
          <p:cNvPr name="Group 10" id="10"/>
          <p:cNvGrpSpPr/>
          <p:nvPr/>
        </p:nvGrpSpPr>
        <p:grpSpPr>
          <a:xfrm rot="0">
            <a:off x="6670831" y="3051625"/>
            <a:ext cx="5160698" cy="2672167"/>
            <a:chOff x="0" y="0"/>
            <a:chExt cx="6880931" cy="3562890"/>
          </a:xfrm>
        </p:grpSpPr>
        <p:grpSp>
          <p:nvGrpSpPr>
            <p:cNvPr name="Group 11" id="11"/>
            <p:cNvGrpSpPr/>
            <p:nvPr/>
          </p:nvGrpSpPr>
          <p:grpSpPr>
            <a:xfrm rot="0">
              <a:off x="122064" y="0"/>
              <a:ext cx="6636803" cy="3562890"/>
              <a:chOff x="0" y="0"/>
              <a:chExt cx="1310973" cy="703781"/>
            </a:xfrm>
          </p:grpSpPr>
          <p:sp>
            <p:nvSpPr>
              <p:cNvPr name="Freeform 12" id="12"/>
              <p:cNvSpPr/>
              <p:nvPr/>
            </p:nvSpPr>
            <p:spPr>
              <a:xfrm flipH="false" flipV="false" rot="0">
                <a:off x="0" y="0"/>
                <a:ext cx="1310973" cy="703781"/>
              </a:xfrm>
              <a:custGeom>
                <a:avLst/>
                <a:gdLst/>
                <a:ahLst/>
                <a:cxnLst/>
                <a:rect r="r" b="b" t="t" l="l"/>
                <a:pathLst>
                  <a:path h="703781" w="1310973">
                    <a:moveTo>
                      <a:pt x="0" y="0"/>
                    </a:moveTo>
                    <a:lnTo>
                      <a:pt x="1310973" y="0"/>
                    </a:lnTo>
                    <a:lnTo>
                      <a:pt x="1310973" y="703781"/>
                    </a:lnTo>
                    <a:lnTo>
                      <a:pt x="0" y="703781"/>
                    </a:lnTo>
                    <a:close/>
                  </a:path>
                </a:pathLst>
              </a:custGeom>
              <a:solidFill>
                <a:srgbClr val="B1C8F9"/>
              </a:solidFill>
            </p:spPr>
          </p:sp>
          <p:sp>
            <p:nvSpPr>
              <p:cNvPr name="TextBox 13" id="13"/>
              <p:cNvSpPr txBox="true"/>
              <p:nvPr/>
            </p:nvSpPr>
            <p:spPr>
              <a:xfrm>
                <a:off x="0" y="-28575"/>
                <a:ext cx="1310973" cy="732356"/>
              </a:xfrm>
              <a:prstGeom prst="rect">
                <a:avLst/>
              </a:prstGeom>
            </p:spPr>
            <p:txBody>
              <a:bodyPr anchor="ctr" rtlCol="false" tIns="50800" lIns="50800" bIns="50800" rIns="50800"/>
              <a:lstStyle/>
              <a:p>
                <a:pPr algn="l">
                  <a:lnSpc>
                    <a:spcPts val="1960"/>
                  </a:lnSpc>
                </a:pPr>
              </a:p>
              <a:p>
                <a:pPr algn="l">
                  <a:lnSpc>
                    <a:spcPts val="1960"/>
                  </a:lnSpc>
                </a:pPr>
              </a:p>
              <a:p>
                <a:pPr algn="l">
                  <a:lnSpc>
                    <a:spcPts val="1960"/>
                  </a:lnSpc>
                </a:pPr>
              </a:p>
              <a:p>
                <a:pPr algn="l">
                  <a:lnSpc>
                    <a:spcPts val="1960"/>
                  </a:lnSpc>
                </a:pPr>
                <a:r>
                  <a:rPr lang="en-US" sz="1400" b="true">
                    <a:solidFill>
                      <a:srgbClr val="000000"/>
                    </a:solidFill>
                    <a:latin typeface="Canva Sans Bold"/>
                    <a:ea typeface="Canva Sans Bold"/>
                    <a:cs typeface="Canva Sans Bold"/>
                    <a:sym typeface="Canva Sans Bold"/>
                  </a:rPr>
                  <a:t>During training, CLIP learns to align image embeddings with their corresponding text embeddings.</a:t>
                </a:r>
              </a:p>
              <a:p>
                <a:pPr algn="l">
                  <a:lnSpc>
                    <a:spcPts val="1960"/>
                  </a:lnSpc>
                </a:pPr>
              </a:p>
              <a:p>
                <a:pPr algn="l">
                  <a:lnSpc>
                    <a:spcPts val="1960"/>
                  </a:lnSpc>
                </a:pPr>
                <a:r>
                  <a:rPr lang="en-US" sz="1400" b="true">
                    <a:solidFill>
                      <a:srgbClr val="000000"/>
                    </a:solidFill>
                    <a:latin typeface="Canva Sans Bold"/>
                    <a:ea typeface="Canva Sans Bold"/>
                    <a:cs typeface="Canva Sans Bold"/>
                    <a:sym typeface="Canva Sans Bold"/>
                  </a:rPr>
                  <a:t>In our case, each radiology image is paired with a descriptive Q&amp;A or caption, forming a supervised contrastive pair.</a:t>
                </a:r>
              </a:p>
              <a:p>
                <a:pPr algn="ctr">
                  <a:lnSpc>
                    <a:spcPts val="2659"/>
                  </a:lnSpc>
                </a:pPr>
              </a:p>
            </p:txBody>
          </p:sp>
        </p:grpSp>
        <p:sp>
          <p:nvSpPr>
            <p:cNvPr name="TextBox 14" id="14"/>
            <p:cNvSpPr txBox="true"/>
            <p:nvPr/>
          </p:nvSpPr>
          <p:spPr>
            <a:xfrm rot="0">
              <a:off x="0" y="171152"/>
              <a:ext cx="6880931" cy="418253"/>
            </a:xfrm>
            <a:prstGeom prst="rect">
              <a:avLst/>
            </a:prstGeom>
          </p:spPr>
          <p:txBody>
            <a:bodyPr anchor="t" rtlCol="false" tIns="0" lIns="0" bIns="0" rIns="0">
              <a:spAutoFit/>
            </a:bodyPr>
            <a:lstStyle/>
            <a:p>
              <a:pPr algn="ctr">
                <a:lnSpc>
                  <a:spcPts val="2659"/>
                </a:lnSpc>
                <a:spcBef>
                  <a:spcPct val="0"/>
                </a:spcBef>
              </a:pPr>
              <a:r>
                <a:rPr lang="en-US" b="true" sz="1899">
                  <a:solidFill>
                    <a:srgbClr val="222366"/>
                  </a:solidFill>
                  <a:latin typeface="Canva Sans Bold"/>
                  <a:ea typeface="Canva Sans Bold"/>
                  <a:cs typeface="Canva Sans Bold"/>
                  <a:sym typeface="Canva Sans Bold"/>
                </a:rPr>
                <a:t> </a:t>
              </a:r>
              <a:r>
                <a:rPr lang="en-US" b="true" sz="1899">
                  <a:solidFill>
                    <a:srgbClr val="222366"/>
                  </a:solidFill>
                  <a:latin typeface="Canva Sans Bold"/>
                  <a:ea typeface="Canva Sans Bold"/>
                  <a:cs typeface="Canva Sans Bold"/>
                  <a:sym typeface="Canva Sans Bold"/>
                </a:rPr>
                <a:t>Contrast</a:t>
              </a:r>
              <a:r>
                <a:rPr lang="en-US" b="true" sz="1899">
                  <a:solidFill>
                    <a:srgbClr val="222366"/>
                  </a:solidFill>
                  <a:latin typeface="Canva Sans Bold"/>
                  <a:ea typeface="Canva Sans Bold"/>
                  <a:cs typeface="Canva Sans Bold"/>
                  <a:sym typeface="Canva Sans Bold"/>
                </a:rPr>
                <a:t>ive Lear</a:t>
              </a:r>
              <a:r>
                <a:rPr lang="en-US" b="true" sz="1899">
                  <a:solidFill>
                    <a:srgbClr val="222366"/>
                  </a:solidFill>
                  <a:latin typeface="Canva Sans Bold"/>
                  <a:ea typeface="Canva Sans Bold"/>
                  <a:cs typeface="Canva Sans Bold"/>
                  <a:sym typeface="Canva Sans Bold"/>
                </a:rPr>
                <a:t>ning Objective</a:t>
              </a:r>
            </a:p>
          </p:txBody>
        </p:sp>
        <p:grpSp>
          <p:nvGrpSpPr>
            <p:cNvPr name="Group 15" id="15"/>
            <p:cNvGrpSpPr/>
            <p:nvPr/>
          </p:nvGrpSpPr>
          <p:grpSpPr>
            <a:xfrm rot="0">
              <a:off x="133518" y="0"/>
              <a:ext cx="6613895" cy="697018"/>
              <a:chOff x="0" y="0"/>
              <a:chExt cx="1306448" cy="137683"/>
            </a:xfrm>
          </p:grpSpPr>
          <p:sp>
            <p:nvSpPr>
              <p:cNvPr name="Freeform 16" id="16"/>
              <p:cNvSpPr/>
              <p:nvPr/>
            </p:nvSpPr>
            <p:spPr>
              <a:xfrm flipH="false" flipV="false" rot="0">
                <a:off x="0" y="0"/>
                <a:ext cx="1306448" cy="137683"/>
              </a:xfrm>
              <a:custGeom>
                <a:avLst/>
                <a:gdLst/>
                <a:ahLst/>
                <a:cxnLst/>
                <a:rect r="r" b="b" t="t" l="l"/>
                <a:pathLst>
                  <a:path h="137683" w="1306448">
                    <a:moveTo>
                      <a:pt x="0" y="0"/>
                    </a:moveTo>
                    <a:lnTo>
                      <a:pt x="1306448" y="0"/>
                    </a:lnTo>
                    <a:lnTo>
                      <a:pt x="1306448" y="137683"/>
                    </a:lnTo>
                    <a:lnTo>
                      <a:pt x="0" y="137683"/>
                    </a:lnTo>
                    <a:close/>
                  </a:path>
                </a:pathLst>
              </a:custGeom>
              <a:solidFill>
                <a:srgbClr val="291EEB">
                  <a:alpha val="33725"/>
                </a:srgbClr>
              </a:solidFill>
            </p:spPr>
          </p:sp>
          <p:sp>
            <p:nvSpPr>
              <p:cNvPr name="TextBox 17" id="17"/>
              <p:cNvSpPr txBox="true"/>
              <p:nvPr/>
            </p:nvSpPr>
            <p:spPr>
              <a:xfrm>
                <a:off x="0" y="-38100"/>
                <a:ext cx="1306448" cy="175783"/>
              </a:xfrm>
              <a:prstGeom prst="rect">
                <a:avLst/>
              </a:prstGeom>
            </p:spPr>
            <p:txBody>
              <a:bodyPr anchor="ctr" rtlCol="false" tIns="50800" lIns="50800" bIns="50800" rIns="50800"/>
              <a:lstStyle/>
              <a:p>
                <a:pPr algn="ctr">
                  <a:lnSpc>
                    <a:spcPts val="2659"/>
                  </a:lnSpc>
                </a:pPr>
              </a:p>
            </p:txBody>
          </p:sp>
        </p:grpSp>
      </p:grpSp>
      <p:grpSp>
        <p:nvGrpSpPr>
          <p:cNvPr name="Group 18" id="18"/>
          <p:cNvGrpSpPr/>
          <p:nvPr/>
        </p:nvGrpSpPr>
        <p:grpSpPr>
          <a:xfrm rot="0">
            <a:off x="12513239" y="3063786"/>
            <a:ext cx="4746061" cy="2660006"/>
            <a:chOff x="0" y="0"/>
            <a:chExt cx="6328081" cy="3546675"/>
          </a:xfrm>
        </p:grpSpPr>
        <p:grpSp>
          <p:nvGrpSpPr>
            <p:cNvPr name="Group 19" id="19"/>
            <p:cNvGrpSpPr/>
            <p:nvPr/>
          </p:nvGrpSpPr>
          <p:grpSpPr>
            <a:xfrm rot="0">
              <a:off x="0" y="0"/>
              <a:ext cx="6328081" cy="3546675"/>
              <a:chOff x="0" y="0"/>
              <a:chExt cx="1212663" cy="679656"/>
            </a:xfrm>
          </p:grpSpPr>
          <p:sp>
            <p:nvSpPr>
              <p:cNvPr name="Freeform 20" id="20"/>
              <p:cNvSpPr/>
              <p:nvPr/>
            </p:nvSpPr>
            <p:spPr>
              <a:xfrm flipH="false" flipV="false" rot="0">
                <a:off x="0" y="0"/>
                <a:ext cx="1212663" cy="679656"/>
              </a:xfrm>
              <a:custGeom>
                <a:avLst/>
                <a:gdLst/>
                <a:ahLst/>
                <a:cxnLst/>
                <a:rect r="r" b="b" t="t" l="l"/>
                <a:pathLst>
                  <a:path h="679656" w="1212663">
                    <a:moveTo>
                      <a:pt x="0" y="0"/>
                    </a:moveTo>
                    <a:lnTo>
                      <a:pt x="1212663" y="0"/>
                    </a:lnTo>
                    <a:lnTo>
                      <a:pt x="1212663" y="679656"/>
                    </a:lnTo>
                    <a:lnTo>
                      <a:pt x="0" y="679656"/>
                    </a:lnTo>
                    <a:close/>
                  </a:path>
                </a:pathLst>
              </a:custGeom>
              <a:solidFill>
                <a:srgbClr val="B1C8F9"/>
              </a:solidFill>
            </p:spPr>
          </p:sp>
          <p:sp>
            <p:nvSpPr>
              <p:cNvPr name="TextBox 21" id="21"/>
              <p:cNvSpPr txBox="true"/>
              <p:nvPr/>
            </p:nvSpPr>
            <p:spPr>
              <a:xfrm>
                <a:off x="0" y="-28575"/>
                <a:ext cx="1212663" cy="708231"/>
              </a:xfrm>
              <a:prstGeom prst="rect">
                <a:avLst/>
              </a:prstGeom>
            </p:spPr>
            <p:txBody>
              <a:bodyPr anchor="ctr" rtlCol="false" tIns="50800" lIns="50800" bIns="50800" rIns="50800"/>
              <a:lstStyle/>
              <a:p>
                <a:pPr algn="ctr">
                  <a:lnSpc>
                    <a:spcPts val="2239"/>
                  </a:lnSpc>
                </a:pPr>
                <a:r>
                  <a:rPr lang="en-US" b="true" sz="1599">
                    <a:solidFill>
                      <a:srgbClr val="000000"/>
                    </a:solidFill>
                    <a:latin typeface="Canva Sans Bold"/>
                    <a:ea typeface="Canva Sans Bold"/>
                    <a:cs typeface="Canva Sans Bold"/>
                    <a:sym typeface="Canva Sans Bold"/>
                  </a:rPr>
                  <a:t>Dataset: 315 annotated images, 2,248 Q-A pairs.</a:t>
                </a:r>
              </a:p>
            </p:txBody>
          </p:sp>
        </p:grpSp>
        <p:sp>
          <p:nvSpPr>
            <p:cNvPr name="TextBox 22" id="22"/>
            <p:cNvSpPr txBox="true"/>
            <p:nvPr/>
          </p:nvSpPr>
          <p:spPr>
            <a:xfrm rot="0">
              <a:off x="203441" y="155154"/>
              <a:ext cx="6124639" cy="439480"/>
            </a:xfrm>
            <a:prstGeom prst="rect">
              <a:avLst/>
            </a:prstGeom>
          </p:spPr>
          <p:txBody>
            <a:bodyPr anchor="t" rtlCol="false" tIns="0" lIns="0" bIns="0" rIns="0">
              <a:spAutoFit/>
            </a:bodyPr>
            <a:lstStyle/>
            <a:p>
              <a:pPr algn="ctr">
                <a:lnSpc>
                  <a:spcPts val="2741"/>
                </a:lnSpc>
                <a:spcBef>
                  <a:spcPct val="0"/>
                </a:spcBef>
              </a:pPr>
              <a:r>
                <a:rPr lang="en-US" b="true" sz="1958">
                  <a:solidFill>
                    <a:srgbClr val="222366"/>
                  </a:solidFill>
                  <a:latin typeface="Canva Sans Bold"/>
                  <a:ea typeface="Canva Sans Bold"/>
                  <a:cs typeface="Canva Sans Bold"/>
                  <a:sym typeface="Canva Sans Bold"/>
                </a:rPr>
                <a:t>Fine-tuning strategy</a:t>
              </a:r>
            </a:p>
          </p:txBody>
        </p:sp>
        <p:grpSp>
          <p:nvGrpSpPr>
            <p:cNvPr name="Group 23" id="23"/>
            <p:cNvGrpSpPr/>
            <p:nvPr/>
          </p:nvGrpSpPr>
          <p:grpSpPr>
            <a:xfrm rot="0">
              <a:off x="0" y="79071"/>
              <a:ext cx="6328081" cy="697018"/>
              <a:chOff x="0" y="0"/>
              <a:chExt cx="1249991" cy="137683"/>
            </a:xfrm>
          </p:grpSpPr>
          <p:sp>
            <p:nvSpPr>
              <p:cNvPr name="Freeform 24" id="24"/>
              <p:cNvSpPr/>
              <p:nvPr/>
            </p:nvSpPr>
            <p:spPr>
              <a:xfrm flipH="false" flipV="false" rot="0">
                <a:off x="0" y="0"/>
                <a:ext cx="1249991" cy="137683"/>
              </a:xfrm>
              <a:custGeom>
                <a:avLst/>
                <a:gdLst/>
                <a:ahLst/>
                <a:cxnLst/>
                <a:rect r="r" b="b" t="t" l="l"/>
                <a:pathLst>
                  <a:path h="137683" w="1249991">
                    <a:moveTo>
                      <a:pt x="0" y="0"/>
                    </a:moveTo>
                    <a:lnTo>
                      <a:pt x="1249991" y="0"/>
                    </a:lnTo>
                    <a:lnTo>
                      <a:pt x="1249991" y="137683"/>
                    </a:lnTo>
                    <a:lnTo>
                      <a:pt x="0" y="137683"/>
                    </a:lnTo>
                    <a:close/>
                  </a:path>
                </a:pathLst>
              </a:custGeom>
              <a:solidFill>
                <a:srgbClr val="291EEB">
                  <a:alpha val="33725"/>
                </a:srgbClr>
              </a:solidFill>
            </p:spPr>
          </p:sp>
          <p:sp>
            <p:nvSpPr>
              <p:cNvPr name="TextBox 25" id="25"/>
              <p:cNvSpPr txBox="true"/>
              <p:nvPr/>
            </p:nvSpPr>
            <p:spPr>
              <a:xfrm>
                <a:off x="0" y="-38100"/>
                <a:ext cx="1249991" cy="175783"/>
              </a:xfrm>
              <a:prstGeom prst="rect">
                <a:avLst/>
              </a:prstGeom>
            </p:spPr>
            <p:txBody>
              <a:bodyPr anchor="ctr" rtlCol="false" tIns="49283" lIns="49283" bIns="49283" rIns="49283"/>
              <a:lstStyle/>
              <a:p>
                <a:pPr algn="ctr">
                  <a:lnSpc>
                    <a:spcPts val="2659"/>
                  </a:lnSpc>
                </a:pPr>
              </a:p>
            </p:txBody>
          </p:sp>
        </p:grpSp>
      </p:grpSp>
      <p:grpSp>
        <p:nvGrpSpPr>
          <p:cNvPr name="Group 26" id="26"/>
          <p:cNvGrpSpPr/>
          <p:nvPr/>
        </p:nvGrpSpPr>
        <p:grpSpPr>
          <a:xfrm rot="0">
            <a:off x="3318532" y="6329777"/>
            <a:ext cx="5146498" cy="3147759"/>
            <a:chOff x="0" y="0"/>
            <a:chExt cx="1133072" cy="693022"/>
          </a:xfrm>
        </p:grpSpPr>
        <p:sp>
          <p:nvSpPr>
            <p:cNvPr name="Freeform 27" id="27"/>
            <p:cNvSpPr/>
            <p:nvPr/>
          </p:nvSpPr>
          <p:spPr>
            <a:xfrm flipH="false" flipV="false" rot="0">
              <a:off x="0" y="0"/>
              <a:ext cx="1133072" cy="693022"/>
            </a:xfrm>
            <a:custGeom>
              <a:avLst/>
              <a:gdLst/>
              <a:ahLst/>
              <a:cxnLst/>
              <a:rect r="r" b="b" t="t" l="l"/>
              <a:pathLst>
                <a:path h="693022" w="1133072">
                  <a:moveTo>
                    <a:pt x="0" y="0"/>
                  </a:moveTo>
                  <a:lnTo>
                    <a:pt x="1133072" y="0"/>
                  </a:lnTo>
                  <a:lnTo>
                    <a:pt x="1133072" y="693022"/>
                  </a:lnTo>
                  <a:lnTo>
                    <a:pt x="0" y="693022"/>
                  </a:lnTo>
                  <a:close/>
                </a:path>
              </a:pathLst>
            </a:custGeom>
            <a:solidFill>
              <a:srgbClr val="B1C8F9"/>
            </a:solidFill>
          </p:spPr>
        </p:sp>
        <p:sp>
          <p:nvSpPr>
            <p:cNvPr name="TextBox 28" id="28"/>
            <p:cNvSpPr txBox="true"/>
            <p:nvPr/>
          </p:nvSpPr>
          <p:spPr>
            <a:xfrm>
              <a:off x="0" y="-28575"/>
              <a:ext cx="1133072" cy="721597"/>
            </a:xfrm>
            <a:prstGeom prst="rect">
              <a:avLst/>
            </a:prstGeom>
          </p:spPr>
          <p:txBody>
            <a:bodyPr anchor="ctr" rtlCol="false" tIns="60770" lIns="60770" bIns="60770" rIns="60770"/>
            <a:lstStyle/>
            <a:p>
              <a:pPr algn="ctr">
                <a:lnSpc>
                  <a:spcPts val="2239"/>
                </a:lnSpc>
              </a:pPr>
            </a:p>
            <a:p>
              <a:pPr algn="l">
                <a:lnSpc>
                  <a:spcPts val="2239"/>
                </a:lnSpc>
              </a:pPr>
            </a:p>
            <a:p>
              <a:pPr algn="l">
                <a:lnSpc>
                  <a:spcPts val="2239"/>
                </a:lnSpc>
              </a:pPr>
              <a:r>
                <a:rPr lang="en-US" sz="1599" b="true">
                  <a:solidFill>
                    <a:srgbClr val="000000"/>
                  </a:solidFill>
                  <a:latin typeface="Canva Sans Bold"/>
                  <a:ea typeface="Canva Sans Bold"/>
                  <a:cs typeface="Canva Sans Bold"/>
                  <a:sym typeface="Canva Sans Bold"/>
                </a:rPr>
                <a:t>Images resized and normalized.</a:t>
              </a:r>
            </a:p>
            <a:p>
              <a:pPr algn="l">
                <a:lnSpc>
                  <a:spcPts val="2239"/>
                </a:lnSpc>
              </a:pPr>
            </a:p>
            <a:p>
              <a:pPr algn="l">
                <a:lnSpc>
                  <a:spcPts val="2239"/>
                </a:lnSpc>
              </a:pPr>
              <a:r>
                <a:rPr lang="en-US" sz="1599" b="true">
                  <a:solidFill>
                    <a:srgbClr val="000000"/>
                  </a:solidFill>
                  <a:latin typeface="Canva Sans Bold"/>
                  <a:ea typeface="Canva Sans Bold"/>
                  <a:cs typeface="Canva Sans Bold"/>
                  <a:sym typeface="Canva Sans Bold"/>
                </a:rPr>
                <a:t>Text cleaned, tokenized, and embedded.</a:t>
              </a:r>
            </a:p>
            <a:p>
              <a:pPr algn="l">
                <a:lnSpc>
                  <a:spcPts val="2239"/>
                </a:lnSpc>
              </a:pPr>
            </a:p>
            <a:p>
              <a:pPr algn="l">
                <a:lnSpc>
                  <a:spcPts val="2239"/>
                </a:lnSpc>
              </a:pPr>
              <a:r>
                <a:rPr lang="en-US" sz="1599" b="true">
                  <a:solidFill>
                    <a:srgbClr val="000000"/>
                  </a:solidFill>
                  <a:latin typeface="Canva Sans Bold"/>
                  <a:ea typeface="Canva Sans Bold"/>
                  <a:cs typeface="Canva Sans Bold"/>
                  <a:sym typeface="Canva Sans Bold"/>
                </a:rPr>
                <a:t>rotation, brightness, contrast to enhance generalization.</a:t>
              </a:r>
            </a:p>
            <a:p>
              <a:pPr algn="l">
                <a:lnSpc>
                  <a:spcPts val="2239"/>
                </a:lnSpc>
              </a:pPr>
            </a:p>
          </p:txBody>
        </p:sp>
      </p:grpSp>
      <p:sp>
        <p:nvSpPr>
          <p:cNvPr name="TextBox 29" id="29"/>
          <p:cNvSpPr txBox="true"/>
          <p:nvPr/>
        </p:nvSpPr>
        <p:spPr>
          <a:xfrm rot="0">
            <a:off x="3013429" y="6427341"/>
            <a:ext cx="5451601" cy="379174"/>
          </a:xfrm>
          <a:prstGeom prst="rect">
            <a:avLst/>
          </a:prstGeom>
        </p:spPr>
        <p:txBody>
          <a:bodyPr anchor="t" rtlCol="false" tIns="0" lIns="0" bIns="0" rIns="0">
            <a:spAutoFit/>
          </a:bodyPr>
          <a:lstStyle/>
          <a:p>
            <a:pPr algn="ctr">
              <a:lnSpc>
                <a:spcPts val="3182"/>
              </a:lnSpc>
              <a:spcBef>
                <a:spcPct val="0"/>
              </a:spcBef>
            </a:pPr>
            <a:r>
              <a:rPr lang="en-US" b="true" sz="2272">
                <a:solidFill>
                  <a:srgbClr val="222366"/>
                </a:solidFill>
                <a:latin typeface="Canva Sans Bold"/>
                <a:ea typeface="Canva Sans Bold"/>
                <a:cs typeface="Canva Sans Bold"/>
                <a:sym typeface="Canva Sans Bold"/>
              </a:rPr>
              <a:t>Preprocessing &amp; Augumentations</a:t>
            </a:r>
          </a:p>
        </p:txBody>
      </p:sp>
      <p:grpSp>
        <p:nvGrpSpPr>
          <p:cNvPr name="Group 30" id="30"/>
          <p:cNvGrpSpPr/>
          <p:nvPr/>
        </p:nvGrpSpPr>
        <p:grpSpPr>
          <a:xfrm rot="0">
            <a:off x="3318532" y="6329777"/>
            <a:ext cx="5146498" cy="620306"/>
            <a:chOff x="0" y="0"/>
            <a:chExt cx="1142313" cy="137683"/>
          </a:xfrm>
        </p:grpSpPr>
        <p:sp>
          <p:nvSpPr>
            <p:cNvPr name="Freeform 31" id="31"/>
            <p:cNvSpPr/>
            <p:nvPr/>
          </p:nvSpPr>
          <p:spPr>
            <a:xfrm flipH="false" flipV="false" rot="0">
              <a:off x="0" y="0"/>
              <a:ext cx="1142313" cy="137683"/>
            </a:xfrm>
            <a:custGeom>
              <a:avLst/>
              <a:gdLst/>
              <a:ahLst/>
              <a:cxnLst/>
              <a:rect r="r" b="b" t="t" l="l"/>
              <a:pathLst>
                <a:path h="137683" w="1142313">
                  <a:moveTo>
                    <a:pt x="0" y="0"/>
                  </a:moveTo>
                  <a:lnTo>
                    <a:pt x="1142313" y="0"/>
                  </a:lnTo>
                  <a:lnTo>
                    <a:pt x="1142313" y="137683"/>
                  </a:lnTo>
                  <a:lnTo>
                    <a:pt x="0" y="137683"/>
                  </a:lnTo>
                  <a:close/>
                </a:path>
              </a:pathLst>
            </a:custGeom>
            <a:solidFill>
              <a:srgbClr val="291EEB">
                <a:alpha val="33725"/>
              </a:srgbClr>
            </a:solidFill>
          </p:spPr>
        </p:sp>
        <p:sp>
          <p:nvSpPr>
            <p:cNvPr name="TextBox 32" id="32"/>
            <p:cNvSpPr txBox="true"/>
            <p:nvPr/>
          </p:nvSpPr>
          <p:spPr>
            <a:xfrm>
              <a:off x="0" y="-38100"/>
              <a:ext cx="1142313" cy="175783"/>
            </a:xfrm>
            <a:prstGeom prst="rect">
              <a:avLst/>
            </a:prstGeom>
          </p:spPr>
          <p:txBody>
            <a:bodyPr anchor="ctr" rtlCol="false" tIns="60279" lIns="60279" bIns="60279" rIns="60279"/>
            <a:lstStyle/>
            <a:p>
              <a:pPr algn="ctr">
                <a:lnSpc>
                  <a:spcPts val="2659"/>
                </a:lnSpc>
              </a:pPr>
            </a:p>
          </p:txBody>
        </p:sp>
      </p:grpSp>
      <p:grpSp>
        <p:nvGrpSpPr>
          <p:cNvPr name="Group 33" id="33"/>
          <p:cNvGrpSpPr/>
          <p:nvPr/>
        </p:nvGrpSpPr>
        <p:grpSpPr>
          <a:xfrm rot="0">
            <a:off x="9251180" y="6209567"/>
            <a:ext cx="5635089" cy="3445049"/>
            <a:chOff x="0" y="0"/>
            <a:chExt cx="7513453" cy="4593399"/>
          </a:xfrm>
        </p:grpSpPr>
        <p:grpSp>
          <p:nvGrpSpPr>
            <p:cNvPr name="Group 34" id="34"/>
            <p:cNvGrpSpPr/>
            <p:nvPr/>
          </p:nvGrpSpPr>
          <p:grpSpPr>
            <a:xfrm rot="0">
              <a:off x="153612" y="0"/>
              <a:ext cx="7092957" cy="4593399"/>
              <a:chOff x="0" y="0"/>
              <a:chExt cx="1384748" cy="896763"/>
            </a:xfrm>
          </p:grpSpPr>
          <p:sp>
            <p:nvSpPr>
              <p:cNvPr name="Freeform 35" id="35"/>
              <p:cNvSpPr/>
              <p:nvPr/>
            </p:nvSpPr>
            <p:spPr>
              <a:xfrm flipH="false" flipV="false" rot="0">
                <a:off x="0" y="0"/>
                <a:ext cx="1384748" cy="896763"/>
              </a:xfrm>
              <a:custGeom>
                <a:avLst/>
                <a:gdLst/>
                <a:ahLst/>
                <a:cxnLst/>
                <a:rect r="r" b="b" t="t" l="l"/>
                <a:pathLst>
                  <a:path h="896763" w="1384748">
                    <a:moveTo>
                      <a:pt x="0" y="0"/>
                    </a:moveTo>
                    <a:lnTo>
                      <a:pt x="1384748" y="0"/>
                    </a:lnTo>
                    <a:lnTo>
                      <a:pt x="1384748" y="896763"/>
                    </a:lnTo>
                    <a:lnTo>
                      <a:pt x="0" y="896763"/>
                    </a:lnTo>
                    <a:close/>
                  </a:path>
                </a:pathLst>
              </a:custGeom>
              <a:solidFill>
                <a:srgbClr val="B1C8F9"/>
              </a:solidFill>
            </p:spPr>
          </p:sp>
          <p:sp>
            <p:nvSpPr>
              <p:cNvPr name="TextBox 36" id="36"/>
              <p:cNvSpPr txBox="true"/>
              <p:nvPr/>
            </p:nvSpPr>
            <p:spPr>
              <a:xfrm>
                <a:off x="0" y="-28575"/>
                <a:ext cx="1384748" cy="925338"/>
              </a:xfrm>
              <a:prstGeom prst="rect">
                <a:avLst/>
              </a:prstGeom>
            </p:spPr>
            <p:txBody>
              <a:bodyPr anchor="ctr" rtlCol="false" tIns="50800" lIns="50800" bIns="50800" rIns="50800"/>
              <a:lstStyle/>
              <a:p>
                <a:pPr algn="ctr">
                  <a:lnSpc>
                    <a:spcPts val="2239"/>
                  </a:lnSpc>
                </a:pPr>
              </a:p>
              <a:p>
                <a:pPr algn="l">
                  <a:lnSpc>
                    <a:spcPts val="2239"/>
                  </a:lnSpc>
                </a:pPr>
              </a:p>
              <a:p>
                <a:pPr algn="l">
                  <a:lnSpc>
                    <a:spcPts val="2239"/>
                  </a:lnSpc>
                </a:pPr>
                <a:r>
                  <a:rPr lang="en-US" sz="1599" b="true">
                    <a:solidFill>
                      <a:srgbClr val="000000"/>
                    </a:solidFill>
                    <a:latin typeface="Canva Sans Bold"/>
                    <a:ea typeface="Canva Sans Bold"/>
                    <a:cs typeface="Canva Sans Bold"/>
                    <a:sym typeface="Canva Sans Bold"/>
                  </a:rPr>
                  <a:t>The input image is encoded into a latent vector.</a:t>
                </a:r>
              </a:p>
              <a:p>
                <a:pPr algn="l">
                  <a:lnSpc>
                    <a:spcPts val="839"/>
                  </a:lnSpc>
                </a:pPr>
              </a:p>
              <a:p>
                <a:pPr algn="l">
                  <a:lnSpc>
                    <a:spcPts val="2239"/>
                  </a:lnSpc>
                </a:pPr>
                <a:r>
                  <a:rPr lang="en-US" sz="1599" b="true">
                    <a:solidFill>
                      <a:srgbClr val="000000"/>
                    </a:solidFill>
                    <a:latin typeface="Canva Sans Bold"/>
                    <a:ea typeface="Canva Sans Bold"/>
                    <a:cs typeface="Canva Sans Bold"/>
                    <a:sym typeface="Canva Sans Bold"/>
                  </a:rPr>
                  <a:t>Candidate medical descriptions (conditions, organs) are encoded as text vectors.</a:t>
                </a:r>
              </a:p>
              <a:p>
                <a:pPr algn="l">
                  <a:lnSpc>
                    <a:spcPts val="700"/>
                  </a:lnSpc>
                </a:pPr>
              </a:p>
              <a:p>
                <a:pPr algn="l">
                  <a:lnSpc>
                    <a:spcPts val="2239"/>
                  </a:lnSpc>
                </a:pPr>
                <a:r>
                  <a:rPr lang="en-US" sz="1599" b="true">
                    <a:solidFill>
                      <a:srgbClr val="000000"/>
                    </a:solidFill>
                    <a:latin typeface="Canva Sans Bold"/>
                    <a:ea typeface="Canva Sans Bold"/>
                    <a:cs typeface="Canva Sans Bold"/>
                    <a:sym typeface="Canva Sans Bold"/>
                  </a:rPr>
                  <a:t>Cosine similarity is computed between image and text vectors.</a:t>
                </a:r>
              </a:p>
              <a:p>
                <a:pPr algn="l">
                  <a:lnSpc>
                    <a:spcPts val="559"/>
                  </a:lnSpc>
                </a:pPr>
              </a:p>
              <a:p>
                <a:pPr algn="l">
                  <a:lnSpc>
                    <a:spcPts val="2239"/>
                  </a:lnSpc>
                </a:pPr>
                <a:r>
                  <a:rPr lang="en-US" sz="1599" b="true">
                    <a:solidFill>
                      <a:srgbClr val="000000"/>
                    </a:solidFill>
                    <a:latin typeface="Canva Sans Bold"/>
                    <a:ea typeface="Canva Sans Bold"/>
                    <a:cs typeface="Canva Sans Bold"/>
                    <a:sym typeface="Canva Sans Bold"/>
                  </a:rPr>
                  <a:t>Top-matching text is selected as the predicted diagnosis.</a:t>
                </a:r>
              </a:p>
              <a:p>
                <a:pPr algn="l">
                  <a:lnSpc>
                    <a:spcPts val="2239"/>
                  </a:lnSpc>
                </a:pPr>
              </a:p>
              <a:p>
                <a:pPr algn="l">
                  <a:lnSpc>
                    <a:spcPts val="2239"/>
                  </a:lnSpc>
                </a:pPr>
              </a:p>
            </p:txBody>
          </p:sp>
        </p:grpSp>
        <p:sp>
          <p:nvSpPr>
            <p:cNvPr name="TextBox 37" id="37"/>
            <p:cNvSpPr txBox="true"/>
            <p:nvPr/>
          </p:nvSpPr>
          <p:spPr>
            <a:xfrm rot="0">
              <a:off x="0" y="90398"/>
              <a:ext cx="7513453" cy="422736"/>
            </a:xfrm>
            <a:prstGeom prst="rect">
              <a:avLst/>
            </a:prstGeom>
          </p:spPr>
          <p:txBody>
            <a:bodyPr anchor="t" rtlCol="false" tIns="0" lIns="0" bIns="0" rIns="0">
              <a:spAutoFit/>
            </a:bodyPr>
            <a:lstStyle/>
            <a:p>
              <a:pPr algn="ctr">
                <a:lnSpc>
                  <a:spcPts val="2691"/>
                </a:lnSpc>
                <a:spcBef>
                  <a:spcPct val="0"/>
                </a:spcBef>
              </a:pPr>
              <a:r>
                <a:rPr lang="en-US" b="true" sz="1922">
                  <a:solidFill>
                    <a:srgbClr val="222366"/>
                  </a:solidFill>
                  <a:latin typeface="Canva Sans Bold"/>
                  <a:ea typeface="Canva Sans Bold"/>
                  <a:cs typeface="Canva Sans Bold"/>
                  <a:sym typeface="Canva Sans Bold"/>
                </a:rPr>
                <a:t>Inference Flow</a:t>
              </a:r>
            </a:p>
          </p:txBody>
        </p:sp>
        <p:grpSp>
          <p:nvGrpSpPr>
            <p:cNvPr name="Group 38" id="38"/>
            <p:cNvGrpSpPr/>
            <p:nvPr/>
          </p:nvGrpSpPr>
          <p:grpSpPr>
            <a:xfrm rot="0">
              <a:off x="181419" y="11906"/>
              <a:ext cx="7009468" cy="705238"/>
              <a:chOff x="0" y="0"/>
              <a:chExt cx="1368449" cy="137683"/>
            </a:xfrm>
          </p:grpSpPr>
          <p:sp>
            <p:nvSpPr>
              <p:cNvPr name="Freeform 39" id="39"/>
              <p:cNvSpPr/>
              <p:nvPr/>
            </p:nvSpPr>
            <p:spPr>
              <a:xfrm flipH="false" flipV="false" rot="0">
                <a:off x="0" y="0"/>
                <a:ext cx="1368449" cy="137683"/>
              </a:xfrm>
              <a:custGeom>
                <a:avLst/>
                <a:gdLst/>
                <a:ahLst/>
                <a:cxnLst/>
                <a:rect r="r" b="b" t="t" l="l"/>
                <a:pathLst>
                  <a:path h="137683" w="1368449">
                    <a:moveTo>
                      <a:pt x="0" y="0"/>
                    </a:moveTo>
                    <a:lnTo>
                      <a:pt x="1368449" y="0"/>
                    </a:lnTo>
                    <a:lnTo>
                      <a:pt x="1368449" y="137683"/>
                    </a:lnTo>
                    <a:lnTo>
                      <a:pt x="0" y="137683"/>
                    </a:lnTo>
                    <a:close/>
                  </a:path>
                </a:pathLst>
              </a:custGeom>
              <a:solidFill>
                <a:srgbClr val="291EEB">
                  <a:alpha val="33725"/>
                </a:srgbClr>
              </a:solidFill>
            </p:spPr>
          </p:sp>
          <p:sp>
            <p:nvSpPr>
              <p:cNvPr name="TextBox 40" id="40"/>
              <p:cNvSpPr txBox="true"/>
              <p:nvPr/>
            </p:nvSpPr>
            <p:spPr>
              <a:xfrm>
                <a:off x="0" y="-38100"/>
                <a:ext cx="1368449" cy="175783"/>
              </a:xfrm>
              <a:prstGeom prst="rect">
                <a:avLst/>
              </a:prstGeom>
            </p:spPr>
            <p:txBody>
              <a:bodyPr anchor="ctr" rtlCol="false" tIns="50800" lIns="50800" bIns="50800" rIns="50800"/>
              <a:lstStyle/>
              <a:p>
                <a:pPr algn="ctr">
                  <a:lnSpc>
                    <a:spcPts val="2659"/>
                  </a:lnSpc>
                </a:pPr>
              </a:p>
            </p:txBody>
          </p:sp>
        </p:grpSp>
      </p:grpSp>
      <p:sp>
        <p:nvSpPr>
          <p:cNvPr name="TextBox 41" id="41"/>
          <p:cNvSpPr txBox="true"/>
          <p:nvPr/>
        </p:nvSpPr>
        <p:spPr>
          <a:xfrm rot="0">
            <a:off x="2118482" y="368543"/>
            <a:ext cx="14051037" cy="842608"/>
          </a:xfrm>
          <a:prstGeom prst="rect">
            <a:avLst/>
          </a:prstGeom>
        </p:spPr>
        <p:txBody>
          <a:bodyPr anchor="t" rtlCol="false" tIns="0" lIns="0" bIns="0" rIns="0">
            <a:spAutoFit/>
          </a:bodyPr>
          <a:lstStyle/>
          <a:p>
            <a:pPr algn="ctr">
              <a:lnSpc>
                <a:spcPts val="6580"/>
              </a:lnSpc>
              <a:spcBef>
                <a:spcPct val="0"/>
              </a:spcBef>
            </a:pPr>
            <a:r>
              <a:rPr lang="en-US" sz="4700">
                <a:solidFill>
                  <a:srgbClr val="222366"/>
                </a:solidFill>
                <a:latin typeface="Brick Sans"/>
                <a:ea typeface="Brick Sans"/>
                <a:cs typeface="Brick Sans"/>
                <a:sym typeface="Brick Sans"/>
              </a:rPr>
              <a:t>CLIP Architecture in Medical Imaging</a:t>
            </a:r>
          </a:p>
        </p:txBody>
      </p:sp>
      <p:sp>
        <p:nvSpPr>
          <p:cNvPr name="TextBox 42" id="42"/>
          <p:cNvSpPr txBox="true"/>
          <p:nvPr/>
        </p:nvSpPr>
        <p:spPr>
          <a:xfrm rot="0">
            <a:off x="1028700" y="1636941"/>
            <a:ext cx="14872660" cy="941070"/>
          </a:xfrm>
          <a:prstGeom prst="rect">
            <a:avLst/>
          </a:prstGeom>
        </p:spPr>
        <p:txBody>
          <a:bodyPr anchor="t" rtlCol="false" tIns="0" lIns="0" bIns="0" rIns="0">
            <a:spAutoFit/>
          </a:bodyPr>
          <a:lstStyle/>
          <a:p>
            <a:pPr algn="ctr">
              <a:lnSpc>
                <a:spcPts val="3779"/>
              </a:lnSpc>
              <a:spcBef>
                <a:spcPct val="0"/>
              </a:spcBef>
            </a:pPr>
            <a:r>
              <a:rPr lang="en-US" sz="2700">
                <a:solidFill>
                  <a:srgbClr val="222366"/>
                </a:solidFill>
                <a:latin typeface="Public Sans"/>
                <a:ea typeface="Public Sans"/>
                <a:cs typeface="Public Sans"/>
                <a:sym typeface="Public Sans"/>
              </a:rPr>
              <a:t>CLIP (Contrastive Language-Image Pretraining) is a multimodal model that learns to associate</a:t>
            </a:r>
          </a:p>
          <a:p>
            <a:pPr algn="l">
              <a:lnSpc>
                <a:spcPts val="3779"/>
              </a:lnSpc>
              <a:spcBef>
                <a:spcPct val="0"/>
              </a:spcBef>
            </a:pPr>
            <a:r>
              <a:rPr lang="en-US" sz="2700">
                <a:solidFill>
                  <a:srgbClr val="222366"/>
                </a:solidFill>
                <a:latin typeface="Public Sans"/>
                <a:ea typeface="Public Sans"/>
                <a:cs typeface="Public Sans"/>
                <a:sym typeface="Public Sans"/>
              </a:rPr>
              <a:t> images and text by training on image-caption pairs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DAG1lNo9VK4</dc:identifier>
  <dcterms:modified xsi:type="dcterms:W3CDTF">2011-08-01T06:04:30Z</dcterms:modified>
  <cp:revision>1</cp:revision>
  <dc:title>CM_GROUP_8</dc:title>
</cp:coreProperties>
</file>